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  <p:sldMasterId id="2147483997" r:id="rId2"/>
    <p:sldMasterId id="2147484010" r:id="rId3"/>
    <p:sldMasterId id="2147484023" r:id="rId4"/>
    <p:sldMasterId id="2147484036" r:id="rId5"/>
    <p:sldMasterId id="2147484049" r:id="rId6"/>
    <p:sldMasterId id="2147484062" r:id="rId7"/>
  </p:sldMasterIdLst>
  <p:notesMasterIdLst>
    <p:notesMasterId r:id="rId28"/>
  </p:notesMasterIdLst>
  <p:sldIdLst>
    <p:sldId id="256" r:id="rId8"/>
    <p:sldId id="314" r:id="rId9"/>
    <p:sldId id="265" r:id="rId10"/>
    <p:sldId id="278" r:id="rId11"/>
    <p:sldId id="285" r:id="rId12"/>
    <p:sldId id="279" r:id="rId13"/>
    <p:sldId id="315" r:id="rId14"/>
    <p:sldId id="257" r:id="rId15"/>
    <p:sldId id="316" r:id="rId16"/>
    <p:sldId id="317" r:id="rId17"/>
    <p:sldId id="321" r:id="rId18"/>
    <p:sldId id="319" r:id="rId19"/>
    <p:sldId id="318" r:id="rId20"/>
    <p:sldId id="280" r:id="rId21"/>
    <p:sldId id="323" r:id="rId22"/>
    <p:sldId id="325" r:id="rId23"/>
    <p:sldId id="329" r:id="rId24"/>
    <p:sldId id="331" r:id="rId25"/>
    <p:sldId id="333" r:id="rId26"/>
    <p:sldId id="33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6" autoAdjust="0"/>
    <p:restoredTop sz="88462" autoAdjust="0"/>
  </p:normalViewPr>
  <p:slideViewPr>
    <p:cSldViewPr>
      <p:cViewPr>
        <p:scale>
          <a:sx n="66" d="100"/>
          <a:sy n="66" d="100"/>
        </p:scale>
        <p:origin x="-7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87499999999999"/>
          <c:y val="9.4827586206896547E-2"/>
          <c:w val="0.55000000000000004"/>
          <c:h val="0.75862068965517238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72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Sheet1!$B$1:$C$1</c:f>
              <c:strCache>
                <c:ptCount val="2"/>
                <c:pt idx="0">
                  <c:v>норма</c:v>
                </c:pt>
                <c:pt idx="1">
                  <c:v>нарушение речи</c:v>
                </c:pt>
              </c:strCache>
            </c:strRef>
          </c:cat>
          <c:val>
            <c:numRef>
              <c:f>Sheet1!$B$2:$C$2</c:f>
              <c:numCache>
                <c:formatCode>0%</c:formatCode>
                <c:ptCount val="2"/>
                <c:pt idx="0">
                  <c:v>0.24</c:v>
                </c:pt>
                <c:pt idx="1">
                  <c:v>0.76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3125000000000001"/>
          <c:y val="0.90948275862068961"/>
          <c:w val="0.72812500000000002"/>
          <c:h val="9.0517241379310345E-2"/>
        </c:manualLayout>
      </c:layout>
      <c:overlay val="0"/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92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F9810-B02F-4212-AD68-D3016FD63070}" type="datetimeFigureOut">
              <a:rPr lang="ru-RU" smtClean="0"/>
              <a:pPr/>
              <a:t>12.02.2014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A3199-B1ED-4BD5-95B0-BA6668B0C7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87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Добрый день уважаемые</a:t>
            </a:r>
            <a:r>
              <a:rPr lang="ru-RU" b="0" baseline="0" dirty="0" smtClean="0"/>
              <a:t> коллеги! Мы хотим представить вашему вниманию </a:t>
            </a:r>
            <a:r>
              <a:rPr lang="ru-RU" sz="1200" b="0" dirty="0" smtClean="0"/>
              <a:t>СЕМИНАР</a:t>
            </a:r>
            <a:r>
              <a:rPr lang="ru-RU" sz="1200" b="0" baseline="0" dirty="0" smtClean="0"/>
              <a:t> по теме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«Теоретические и практические аспекты формирования личностной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саморегуляции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у учащихся начальных классов».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результатам логопедического  обследования устной и письменной речи: было выявлено 76 % учащихся в классе с нарушениями устной и письменной речи.  Речевые нарушения у детей, как отмечают многие исследователи, почти всегда сопровождаются более или менее выраженными нарушениями в формировании когнитивных,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общеучебных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коммуникативных навыков.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25 учащихся  только 6 учащихся без речевых нарушений. Звукопроизношение нарушено у 7 человек, фонетико-</a:t>
            </a:r>
            <a:r>
              <a:rPr lang="ru-RU" dirty="0" err="1" smtClean="0"/>
              <a:t>фонеатическоенедоеразвитие</a:t>
            </a:r>
            <a:r>
              <a:rPr lang="ru-RU" dirty="0" smtClean="0"/>
              <a:t> речи у 16 человек, общее недоразвитие речи у 2-х.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46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полном объеме были исследованы все структурные компоненты языка. Анализ результатов обследования показывает, что нарушения речевой моторики более выражены у школьников 1-2-х классов. У них отмечаются дефекты звукопроизношения, которые по своему характеру являются полиморфными, кроме того, наблюдается недоразвитие фонематических процессов.</a:t>
            </a:r>
          </a:p>
          <a:p>
            <a:r>
              <a:rPr lang="ru-RU" dirty="0" smtClean="0"/>
              <a:t>Анализ письменных работ обучающихся 3-4 классов показывает, что 50% </a:t>
            </a:r>
            <a:r>
              <a:rPr lang="ru-RU" dirty="0" err="1" smtClean="0"/>
              <a:t>дисграфических</a:t>
            </a:r>
            <a:r>
              <a:rPr lang="ru-RU" dirty="0" smtClean="0"/>
              <a:t> ошибок являются следствием нарушения языкового анализа, 30% - оптические ошибки, обусловленные неустойчивостью зрительных образов, 35% - связанные с недоразвитием грамматического строя, 45% - ошибки, связанные с нарушением связи моторных образов звука и зрительным образом буквы.</a:t>
            </a:r>
          </a:p>
          <a:p>
            <a:r>
              <a:rPr lang="ru-RU" dirty="0" err="1" smtClean="0"/>
              <a:t>Дисграфические</a:t>
            </a:r>
            <a:r>
              <a:rPr lang="ru-RU" dirty="0" smtClean="0"/>
              <a:t> ошибки носят стойкий характер и отличаются </a:t>
            </a:r>
            <a:r>
              <a:rPr lang="ru-RU" dirty="0" err="1" smtClean="0"/>
              <a:t>полиморфностью</a:t>
            </a:r>
            <a:r>
              <a:rPr lang="ru-RU" dirty="0" smtClean="0"/>
              <a:t>, что связано с интеллектуальной недостаточностью. Наиболее часто встречающимися является артикуляционно-фонематическая </a:t>
            </a:r>
            <a:r>
              <a:rPr lang="ru-RU" dirty="0" err="1" smtClean="0"/>
              <a:t>дисграфия</a:t>
            </a:r>
            <a:r>
              <a:rPr lang="ru-RU" dirty="0" smtClean="0"/>
              <a:t> в сочетании с оптико-пространственной. Наличие </a:t>
            </a:r>
            <a:r>
              <a:rPr lang="ru-RU" dirty="0" err="1" smtClean="0"/>
              <a:t>дизорфографических</a:t>
            </a:r>
            <a:r>
              <a:rPr lang="ru-RU" dirty="0" smtClean="0"/>
              <a:t> ошибок объясняется незрелостью практических операций морфологического и грамматического анализа, на основе которых подбирается проверочное слово. Овладение этими операциями в норме происходит на базе сформированной лексико-грамматической стороны речи и навыков звукового анализа и синтеза, которые нарушены у школьников с системным недоразвитием речи.</a:t>
            </a:r>
          </a:p>
          <a:p>
            <a:r>
              <a:rPr lang="ru-RU" dirty="0" smtClean="0"/>
              <a:t>Приведенные данные свидетельствуют о выраженных нарушениях всех структурных компонентов устной и письменной речи обучающихся с нарушением интеллекта, что можно назвать характерным проявлением системного недоразвития речи.</a:t>
            </a:r>
          </a:p>
          <a:p>
            <a:r>
              <a:rPr lang="ru-RU" dirty="0" smtClean="0"/>
              <a:t>Результаты обследования позволяют выработать необходимую систему коррекционной работы, направленную на формирование и развитие речевых и психических функций обучающихся.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226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>
                <a:latin typeface="Arial" charset="0"/>
              </a:rPr>
              <a:t>Наша совместное</a:t>
            </a:r>
            <a:r>
              <a:rPr lang="ru-RU" baseline="0" dirty="0" smtClean="0">
                <a:latin typeface="Arial" charset="0"/>
              </a:rPr>
              <a:t> психолого-логопедическое сопровождение протекало в рамках экспериментальной педагогической лаборатории на протяжении 4-х лет (1- 4 класс). Деятельность психолога и логопеда осуществлялась поэтапно:</a:t>
            </a:r>
            <a:endParaRPr lang="ru-RU" dirty="0" smtClean="0">
              <a:latin typeface="Arial" charset="0"/>
            </a:endParaRPr>
          </a:p>
          <a:p>
            <a:pPr eaLnBrk="1" hangingPunct="1"/>
            <a:r>
              <a:rPr lang="ru-RU" dirty="0" smtClean="0">
                <a:latin typeface="Arial" charset="0"/>
              </a:rPr>
              <a:t>На подготовительном этапе </a:t>
            </a:r>
            <a:endParaRPr lang="ru-RU" dirty="0" smtClean="0"/>
          </a:p>
          <a:p>
            <a:pPr eaLnBrk="1" hangingPunct="1"/>
            <a:r>
              <a:rPr lang="ru-RU" dirty="0" smtClean="0"/>
              <a:t>Изучена психологическая, педагогическая, логопедическая литература по теме исследования. </a:t>
            </a:r>
          </a:p>
          <a:p>
            <a:pPr eaLnBrk="1" hangingPunct="1"/>
            <a:r>
              <a:rPr lang="ru-RU" dirty="0" smtClean="0"/>
              <a:t>Информированы родители учащихся.</a:t>
            </a:r>
            <a:endParaRPr lang="ru-RU" b="1" i="1" dirty="0" smtClean="0"/>
          </a:p>
          <a:p>
            <a:pPr eaLnBrk="1" hangingPunct="1"/>
            <a:r>
              <a:rPr lang="ru-RU" dirty="0" smtClean="0">
                <a:latin typeface="Arial" charset="0"/>
              </a:rPr>
              <a:t>На организационном этапе:</a:t>
            </a:r>
            <a:endParaRPr lang="ru-RU" sz="500" dirty="0" smtClean="0"/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Подобран диагностический комплекс с целью изучения структурных компонентов личностной </a:t>
            </a:r>
            <a:r>
              <a:rPr lang="ru-RU" sz="1200" dirty="0" err="1" smtClean="0"/>
              <a:t>саморегуляции</a:t>
            </a:r>
            <a:r>
              <a:rPr lang="ru-RU" sz="1200" dirty="0" smtClean="0"/>
              <a:t> у младших</a:t>
            </a:r>
            <a:r>
              <a:rPr lang="ru-RU" sz="1200" baseline="0" dirty="0" smtClean="0"/>
              <a:t> </a:t>
            </a:r>
            <a:r>
              <a:rPr lang="ru-RU" sz="1200" dirty="0" smtClean="0"/>
              <a:t>школьников.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Проведена комплексная диагностика учащихся.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Составлены индивидуальные коррекционно-развивающие маршруты.  </a:t>
            </a:r>
          </a:p>
          <a:p>
            <a:pPr marL="609600" indent="-609600">
              <a:lnSpc>
                <a:spcPct val="80000"/>
              </a:lnSpc>
            </a:pPr>
            <a:r>
              <a:rPr lang="ru-RU" sz="1200" dirty="0" smtClean="0"/>
              <a:t>Составлено планирование и разработаны: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1200" dirty="0" smtClean="0"/>
              <a:t>          - специальные психологические тренинги;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1200" dirty="0" smtClean="0"/>
              <a:t>          - </a:t>
            </a:r>
            <a:r>
              <a:rPr lang="ru-RU" sz="1200" dirty="0" err="1" smtClean="0"/>
              <a:t>коррекционно</a:t>
            </a:r>
            <a:r>
              <a:rPr lang="ru-RU" sz="1200" baseline="0" dirty="0" smtClean="0"/>
              <a:t> - </a:t>
            </a:r>
            <a:r>
              <a:rPr lang="ru-RU" sz="1200" dirty="0" smtClean="0"/>
              <a:t>развивающие занятия: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1200" dirty="0" smtClean="0"/>
              <a:t>          - всеобучи</a:t>
            </a:r>
            <a:r>
              <a:rPr lang="ru-RU" sz="1200" baseline="0" dirty="0" smtClean="0"/>
              <a:t> </a:t>
            </a:r>
            <a:r>
              <a:rPr lang="ru-RU" sz="1200" dirty="0" smtClean="0"/>
              <a:t>«Школы родителей».</a:t>
            </a:r>
            <a:endParaRPr lang="ru-RU" sz="5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500" dirty="0" smtClean="0"/>
              <a:t>На практическом этапе:        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/>
              <a:t>Реализовывалась комплексная программа, способствующая формированию личностной </a:t>
            </a:r>
            <a:r>
              <a:rPr lang="ru-RU" sz="800" dirty="0" err="1" smtClean="0"/>
              <a:t>саморегуляции</a:t>
            </a:r>
            <a:r>
              <a:rPr lang="ru-RU" sz="800" dirty="0" smtClean="0"/>
              <a:t> учащихся начальной школы.</a:t>
            </a:r>
          </a:p>
          <a:p>
            <a:pPr marL="609600" marR="0" indent="-60960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dirty="0" smtClean="0"/>
              <a:t>Велся мониторинг полученных результатов</a:t>
            </a:r>
            <a:r>
              <a:rPr lang="ru-RU" sz="800" baseline="0" dirty="0" smtClean="0"/>
              <a:t> (п</a:t>
            </a:r>
            <a:r>
              <a:rPr lang="ru-RU" sz="800" dirty="0" smtClean="0"/>
              <a:t>ромежуточный контроль, анализ, корректировка).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/>
              <a:t>Оформлялись индивидуальные карты</a:t>
            </a:r>
            <a:r>
              <a:rPr lang="ru-RU" sz="800" baseline="0" dirty="0" smtClean="0"/>
              <a:t> </a:t>
            </a:r>
            <a:r>
              <a:rPr lang="ru-RU" sz="800" dirty="0" smtClean="0"/>
              <a:t>развития учащихся.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/>
              <a:t>Проводились методические семинары по теме эксперимента.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/>
              <a:t>На обобщающем этапе: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/>
              <a:t>Обобщение результатов исследования по формированию  личностной </a:t>
            </a:r>
            <a:r>
              <a:rPr lang="ru-RU" sz="800" dirty="0" err="1" smtClean="0"/>
              <a:t>саморегуляции</a:t>
            </a:r>
            <a:r>
              <a:rPr lang="ru-RU" sz="800" dirty="0" smtClean="0"/>
              <a:t>  у учащихся  начальной школы.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>
                <a:solidFill>
                  <a:srgbClr val="FF0000"/>
                </a:solidFill>
              </a:rPr>
              <a:t>Систематизация</a:t>
            </a:r>
            <a:r>
              <a:rPr lang="ru-RU" sz="800" baseline="0" dirty="0" smtClean="0">
                <a:solidFill>
                  <a:srgbClr val="FF0000"/>
                </a:solidFill>
              </a:rPr>
              <a:t> практических наработок.</a:t>
            </a:r>
            <a:endParaRPr lang="ru-RU" sz="800" dirty="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800" dirty="0" smtClean="0"/>
              <a:t>Подготовка  учебно-методического материала к  публикациям.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8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b="1" i="1" dirty="0" smtClean="0"/>
          </a:p>
          <a:p>
            <a:pPr eaLnBrk="1" hangingPunct="1"/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 нашей коррекционной работе один из обязательных, продуманных элементов на занятии с детьми – это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физминутка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Она необходима и важна т. к. это “минутка” активного и здорового отдыха. Во время проведения знакомой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физминутки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раскрепощается неуверенный ребёнок, сам не замечая этого, он преодолевает свою двигательную неловкость.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проведения - профилактика утомления, нарушения осанки, зрения и психоэмоциональная разрядка. а также развивает у  детей слуховое восприятие, внимание и память, вырабатывает координацию и совершенствует общую моторику.  Таким образом, продуманный отдых в 2-3 минутки способствует развитию общей моторики и речи детей, может плавно подвести их к следующему элементу или этапу занятия. И мы хотим сейчас вам предложить снять мышечное напряжение.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Предлагаемая мною Методика может быть использована для решения следующих практических задач.</a:t>
            </a:r>
          </a:p>
          <a:p>
            <a:r>
              <a:rPr lang="ru-RU" smtClean="0"/>
              <a:t>Диагностика готовности к школьному обучению в подготовительных группах детских садов.</a:t>
            </a:r>
          </a:p>
          <a:p>
            <a:r>
              <a:rPr lang="ru-RU" smtClean="0"/>
              <a:t>Изучение индивидуально-психологических особенностей первоклассников с целью индивидуализации и оптимизации процесса обучения.</a:t>
            </a:r>
          </a:p>
          <a:p>
            <a:r>
              <a:rPr lang="ru-RU" smtClean="0"/>
              <a:t>Работа с проблемными детьми в процессе индивидуального консультирования по запросу родителей, учителей, воспитателей детских садов.</a:t>
            </a:r>
          </a:p>
          <a:p>
            <a:r>
              <a:rPr lang="ru-RU" smtClean="0"/>
              <a:t>Диагностика уровня и потенциала интеллектуального развития детей при определении типа школы и особенностей образовательной программы.</a:t>
            </a:r>
          </a:p>
          <a:p>
            <a:r>
              <a:rPr lang="ru-RU" b="1" smtClean="0"/>
              <a:t>Методика может быть использована в работе с учащимися 1-2х классов.</a:t>
            </a:r>
          </a:p>
          <a:p>
            <a:endParaRPr lang="ru-RU" b="1" smtClean="0"/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000" smtClean="0"/>
              <a:t>Основной комплекс включает в себя следующие методики: </a:t>
            </a:r>
          </a:p>
          <a:p>
            <a:r>
              <a:rPr lang="ru-RU" sz="1000" smtClean="0"/>
              <a:t>Тест №1   - тест Ясюковой для оценки сформированности навы­ка чтения. </a:t>
            </a:r>
          </a:p>
          <a:p>
            <a:r>
              <a:rPr lang="ru-RU" sz="1000" smtClean="0"/>
              <a:t>Тест №2  - тест Кеттелла-Ясюковой для оценки самостоятельности мышления. </a:t>
            </a:r>
          </a:p>
          <a:p>
            <a:r>
              <a:rPr lang="ru-RU" sz="1000" smtClean="0"/>
              <a:t>Тест №3  - тест Амтхауэра (модификация для 3-6 классов Ясю­ковой) для диагностики структуры интеллекта. </a:t>
            </a:r>
          </a:p>
          <a:p>
            <a:r>
              <a:rPr lang="ru-RU" sz="1000" smtClean="0"/>
              <a:t>Тест №4  - серии А, В, С и </a:t>
            </a:r>
            <a:r>
              <a:rPr lang="en-US" sz="1000" smtClean="0"/>
              <a:t>D</a:t>
            </a:r>
            <a:r>
              <a:rPr lang="ru-RU" sz="1000" smtClean="0"/>
              <a:t> теста прогрессивных матриц Равена для оценки визуального мышления. </a:t>
            </a:r>
          </a:p>
          <a:p>
            <a:r>
              <a:rPr lang="ru-RU" sz="1000" smtClean="0"/>
              <a:t>Тест №5  - проективный тест рисунка дерева Коха. </a:t>
            </a:r>
          </a:p>
          <a:p>
            <a:r>
              <a:rPr lang="ru-RU" sz="1000" smtClean="0"/>
              <a:t>Тест №6  - цветовой тест Люшера.</a:t>
            </a:r>
          </a:p>
          <a:p>
            <a:r>
              <a:rPr lang="ru-RU" sz="1000" smtClean="0"/>
              <a:t>Тест №7  - тест Тулуз-Пьерона для диагностики внимания и ско­рости переработки информации. </a:t>
            </a:r>
          </a:p>
          <a:p>
            <a:r>
              <a:rPr lang="ru-RU" sz="1000" smtClean="0"/>
              <a:t>Тест №8   - задачи Гилфорда для оценки дивергентного мышления. </a:t>
            </a:r>
          </a:p>
          <a:p>
            <a:r>
              <a:rPr lang="ru-RU" sz="1000" smtClean="0"/>
              <a:t>Тест №9  - детский личностный опросник Кеттелла (модифика­ция Ясюковой). </a:t>
            </a:r>
          </a:p>
          <a:p>
            <a:r>
              <a:rPr lang="ru-RU" sz="1000" smtClean="0"/>
              <a:t>Тест №10- проективный тест межличностных взаимоотношений в классе Ясюковой. В качестве дополнительных могут использоваться методики: </a:t>
            </a:r>
          </a:p>
          <a:p>
            <a:r>
              <a:rPr lang="ru-RU" sz="1000" smtClean="0"/>
              <a:t>Тест №11 - гештальт-тест Бендер для оценки зрительно-мотор­ной координации. </a:t>
            </a:r>
          </a:p>
          <a:p>
            <a:r>
              <a:rPr lang="ru-RU" sz="1000" smtClean="0"/>
              <a:t>Тест №12 - тест Ясюковой для оценки гуманитарных способностей. </a:t>
            </a:r>
          </a:p>
          <a:p>
            <a:r>
              <a:rPr lang="ru-RU" sz="1000" smtClean="0"/>
              <a:t>Тест №13- Тесты Торренса, Рензулли для выявления творческих способностей. </a:t>
            </a:r>
          </a:p>
          <a:p>
            <a:r>
              <a:rPr lang="ru-RU" sz="1000" smtClean="0"/>
              <a:t>Тест №14- фрустрационный тест Розенцвейга. </a:t>
            </a:r>
          </a:p>
          <a:p>
            <a:r>
              <a:rPr lang="ru-RU" sz="1000" smtClean="0"/>
              <a:t>Тест №15- тест  Белавиной  для  оценки  сформированности навыка чтения на английском языке.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ПРАКТИЧЕСКИЙ МАТЕРИАЛ методики включает в себя:</a:t>
            </a:r>
          </a:p>
          <a:p>
            <a:r>
              <a:rPr lang="ru-RU" smtClean="0"/>
              <a:t>ПСИХОЛОГО-ПЕДАГОГИЧЕСКОЕ ОБСЛЕДОВАНИЕ С ПОМОЩЬЮ ИГРОВОГО МАТЕРИАЛА</a:t>
            </a:r>
          </a:p>
          <a:p>
            <a:r>
              <a:rPr lang="ru-RU" smtClean="0"/>
              <a:t>ПСИХОЛОГО-ПЕДАГОГИЧЕСКОЕ ОБСЛЕДОВАНИЕ С ПОМОЩЬЮ ТАБЛИЦ</a:t>
            </a:r>
          </a:p>
          <a:p>
            <a:r>
              <a:rPr lang="ru-RU" smtClean="0"/>
              <a:t>ИССЛЕДОВАНИЕ РАЗНЫХ ВИДОВ ПСИХИЧЕСКОЙ ДЕЯТЕЛЬНОСТИ</a:t>
            </a:r>
          </a:p>
          <a:p>
            <a:r>
              <a:rPr lang="ru-RU" smtClean="0"/>
              <a:t>ИССЛЕДОВАНИЕ ЭМОЦИОНАЛЬНО-ВОЛЕВОЙ СФЕРЫ И ЛИЧНОСТИ В ЦЕЛОМ</a:t>
            </a:r>
          </a:p>
          <a:p>
            <a:r>
              <a:rPr lang="ru-RU" smtClean="0"/>
              <a:t>ИССЛЕДОВАНИЕ ШКОЛЬНЫХ ЗНАНИЙ И НАВЫКОВ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/>
              <a:t>ПРАКТИЧЕСКИЙ МАТЕРИАЛ методики включает в себя:</a:t>
            </a:r>
          </a:p>
          <a:p>
            <a:r>
              <a:rPr lang="ru-RU" smtClean="0"/>
              <a:t>ПСИХОЛОГО-ПЕДАГОГИЧЕСКОЕ ОБСЛЕДОВАНИЕ С ПОМОЩЬЮ ИГРОВОГО МАТЕРИАЛА</a:t>
            </a:r>
          </a:p>
          <a:p>
            <a:r>
              <a:rPr lang="ru-RU" smtClean="0"/>
              <a:t>ПСИХОЛОГО-ПЕДАГОГИЧЕСКОЕ ОБСЛЕДОВАНИЕ С ПОМОЩЬЮ ТАБЛИЦ</a:t>
            </a:r>
          </a:p>
          <a:p>
            <a:r>
              <a:rPr lang="ru-RU" smtClean="0"/>
              <a:t>ИССЛЕДОВАНИЕ РАЗНЫХ ВИДОВ ПСИХИЧЕСКОЙ ДЕЯТЕЛЬНОСТИ</a:t>
            </a:r>
          </a:p>
          <a:p>
            <a:r>
              <a:rPr lang="ru-RU" smtClean="0"/>
              <a:t>ИССЛЕДОВАНИЕ ЭМОЦИОНАЛЬНО-ВОЛЕВОЙ СФЕРЫ И ЛИЧНОСТИ В ЦЕЛОМ</a:t>
            </a:r>
          </a:p>
          <a:p>
            <a:r>
              <a:rPr lang="ru-RU" smtClean="0"/>
              <a:t>ИССЛЕДОВАНИЕ ШКОЛЬНЫХ ЗНАНИЙ И НАВЫКОВ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2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ru-RU" sz="800" smtClean="0"/>
              <a:t>Для исследования внимания.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1.        Бланки «Корректурных проб» (методики Бурдона, Пьерона-Рузера, кодирование Векслера).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2.        Таблицы для подсчета разноцветных кружков в секторах круга (методика Рыбакова).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3.        Таблицы для одновременного подсчета фигур двух видов (00+0++0...) (методика Рыбакова).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4.        Таблицы Шульте (5 таблиц с произвольно расположенными цифрами от 1 до 25).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5.        Таблицы, на которых изображены предметы с недостающими деталями (из методики Векслера).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6.        Бланки к методике «Счет по Крепелину».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7.        Бланки к методике Мюнстерберга.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8.        Материалы из данного пособия (Приложения).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Для исследования восприятия.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1.        Таблицы с изображением контура, силуэта, частей знакомых предметов. «Зашумленные» изображения (предметы врисованы, наложены один на другой — фигуры Поппельрейтора).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2.        «Почтовый ящик» (коробка форм).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3.        Доски Сегена разных вариантов сложности.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4.        Кубики Кооса.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5.        Таблицы с изображением предметов, которые следует дорисовать (методика Т.Н. Головиной).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6.        Набор предметных картинок, разрезанных на 2—3—4 части.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7.        Картинки для определения правой, левой стороны, понятия «верх», «низ», «посередине».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8.        Методика «Эталоны».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9.        Методика «Прогрессивные матрицы Равена». 10.    Материал из данного пособия (Приложения).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Для исследования мышления.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1.        Таблица с изображениями предметов, один из которых не подходит по тем или иным признакам (величине, форме, цвету, родовой категории).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2.        Таблицы с заданиями на исключение понятия, не подходящего остальным.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3.        Таблицы с логическими задачами и поиском закономерностей.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4.        Бланки к методике «Выделение существенных признаков».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5.        Бланки к методикам «Простые аналогии», «Сложные аналогии».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6.        Таблицы с пословицами и поговорками.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7.        Сюжетные картинки для сравнения; таблицы с заданием на сравнение слов-понятий.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8.        Набор сюжетных картинок разной степени сложности (простые, со скрытым смыслом, нелепым содержанием, серия с изображением последовательности событий).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9.        Таблицы с текстами разной сложности (простые описательные, сложные, с конфликтным содержанием).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10.    Набор карточек с изображением предметов разных родовых категорий для исследования операции классификации.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11.    Таблицы с загадками.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12.    Бланки со словами для исследования ассоциаций (один из вариантов — подбор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слов, противоположных по смыслу).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13.    Таблицы и карточки для проведения «обучающего эксперимента» (методика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А.Я. Ивановой).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14.    Таблицы с заданиями на «схематизацию» (методика Венгера).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15.    Материалы из данного пособия (Приложения).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Для исследования памяти.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1.        Таблицы с изображением знакомых предметов для запоминания (возможны разные варианты: запоминание цифр, букв, слов, геометрических фигур, предметных изображений т. д.). 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2.        Бланки к методике для запоминания 10 слов.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3.        Картинки для опосредованного запоминания слов с изображением предметов (методика А. Н. Леонтьева).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4.        Пиктограмма (методика А. Р. Лурия).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5.        Бланки с текстами для воспроизведения.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6.        Материалы из данного пособия (Приложения).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Для исследования эмоционально-волевой сферы, качеств личности.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1.        Таблицы с набором задач к методике исследования уровня притязаний.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2.        Бланки для исследования самооценки по методике Дембо-Рубинштейн.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3.        Таблицы с вариантами заданий для исследования волевых усилий.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4.        Наборы сюжетных картин с изображением различных ситуаций, подлежащих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оценке (нравственной, эстетической и т. д.).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5.        Методика изучения фрустрационных реакций («Методика рисуночной фрустрации» Розенцвейга).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6.        Бланки с методикой незаконченных предложений.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7.        Таблицы к методике Рене-Жиля.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8.        Серия картин (из методики ТАТ) для исследования личности, интересов, внутренних переживаний и т. д.</a:t>
            </a:r>
          </a:p>
          <a:p>
            <a:pPr>
              <a:lnSpc>
                <a:spcPct val="80000"/>
              </a:lnSpc>
            </a:pPr>
            <a:r>
              <a:rPr lang="ru-RU" sz="800" smtClean="0"/>
              <a:t>9.        Рисунки со стимульным материалом из теста Роршаха.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Сегодня будут представлены</a:t>
            </a:r>
            <a:r>
              <a:rPr lang="ru-RU" baseline="0" dirty="0" smtClean="0"/>
              <a:t> наработки педагогической лаборатории, а именно</a:t>
            </a:r>
            <a:r>
              <a:rPr lang="ru-RU" sz="1200" baseline="0" dirty="0" smtClean="0"/>
              <a:t>: </a:t>
            </a:r>
            <a:r>
              <a:rPr lang="ru-RU" sz="1200" dirty="0" err="1" smtClean="0"/>
              <a:t>Социально-психолого-педагогические</a:t>
            </a:r>
            <a:r>
              <a:rPr lang="ru-RU" sz="1200" dirty="0" smtClean="0"/>
              <a:t> карты учащихся,</a:t>
            </a:r>
            <a:r>
              <a:rPr lang="ru-RU" sz="1200" baseline="0" dirty="0" smtClean="0"/>
              <a:t> </a:t>
            </a:r>
            <a:r>
              <a:rPr lang="ru-RU" sz="1200" dirty="0" smtClean="0"/>
              <a:t>индивидуальные коррекционно-развивающие маршруты,</a:t>
            </a:r>
            <a:r>
              <a:rPr lang="ru-RU" sz="1200" baseline="0" dirty="0" smtClean="0"/>
              <a:t> и</a:t>
            </a:r>
            <a:r>
              <a:rPr lang="ru-RU" sz="1200" dirty="0" smtClean="0"/>
              <a:t>ндивидуальные карты отслеживания динамики личностного развития учащегося.</a:t>
            </a:r>
            <a:r>
              <a:rPr lang="ru-RU" sz="1200" baseline="0" dirty="0" smtClean="0"/>
              <a:t> А также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знакомимся с психодиагностическими методами и приемами выявления учащихся </a:t>
            </a:r>
            <a:r>
              <a:rPr lang="ru-RU" sz="1200" kern="12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«группы риска»</a:t>
            </a:r>
            <a:r>
              <a:rPr lang="ru-RU" sz="1200" kern="1200" baseline="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по разным показателям развития.</a:t>
            </a:r>
            <a:r>
              <a:rPr lang="ru-RU" sz="1200" baseline="0" dirty="0" smtClean="0">
                <a:solidFill>
                  <a:srgbClr val="C00000"/>
                </a:solidFill>
              </a:rPr>
              <a:t>            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Предлагаемая система</a:t>
            </a:r>
            <a:r>
              <a:rPr lang="ru-RU" baseline="0" dirty="0" smtClean="0"/>
              <a:t> психологического диагностирования предполагает комплексное обследование психического состояния и выявление индивидуальных особенностей интеллектуальной, мотивационной, волевой, речевой сфер ребенка, </a:t>
            </a:r>
            <a:r>
              <a:rPr lang="ru-RU" baseline="0" dirty="0" err="1" smtClean="0"/>
              <a:t>сформированности</a:t>
            </a:r>
            <a:r>
              <a:rPr lang="ru-RU" baseline="0" dirty="0" smtClean="0"/>
              <a:t> механизмов волевой регуляции и межличностного взаимодействия, определение трудностей в овладении учебными программами. Каждая из сфер исследуется с помощью надежных и </a:t>
            </a:r>
            <a:r>
              <a:rPr lang="ru-RU" baseline="0" dirty="0" err="1" smtClean="0"/>
              <a:t>валидных</a:t>
            </a:r>
            <a:r>
              <a:rPr lang="ru-RU" baseline="0" dirty="0" smtClean="0"/>
              <a:t> психодиагностических методик.</a:t>
            </a:r>
          </a:p>
          <a:p>
            <a:pPr algn="ctr">
              <a:buNone/>
            </a:pPr>
            <a:r>
              <a:rPr lang="ru-RU" b="1" dirty="0" smtClean="0"/>
              <a:t>Программа психологической диагностики</a:t>
            </a:r>
            <a:r>
              <a:rPr lang="ru-RU" b="1" baseline="0" dirty="0" smtClean="0"/>
              <a:t> состоит из 3-х частей:</a:t>
            </a:r>
            <a:endParaRPr lang="ru-RU" dirty="0" smtClean="0"/>
          </a:p>
          <a:p>
            <a:pPr marL="536575" indent="-536575">
              <a:buNone/>
            </a:pPr>
            <a:r>
              <a:rPr lang="en-US" dirty="0" smtClean="0"/>
              <a:t>I</a:t>
            </a:r>
            <a:r>
              <a:rPr lang="ru-RU" dirty="0" smtClean="0"/>
              <a:t> – Изучение общих сведений о ребенке.</a:t>
            </a:r>
            <a:endParaRPr lang="en-US" dirty="0" smtClean="0"/>
          </a:p>
          <a:p>
            <a:pPr marL="536575" indent="-536575">
              <a:buNone/>
            </a:pPr>
            <a:r>
              <a:rPr lang="en-US" dirty="0" smtClean="0"/>
              <a:t>II</a:t>
            </a:r>
            <a:r>
              <a:rPr lang="ru-RU" dirty="0" smtClean="0"/>
              <a:t> – Исследование психического, индивидуально-личностного развития ребенка в структуре ведущей деятельности (особенности развития мышления, памяти, внимания, мотивации, речи, межличностных отношений и др.)</a:t>
            </a:r>
          </a:p>
          <a:p>
            <a:pPr marL="536575" indent="-536575">
              <a:buNone/>
            </a:pPr>
            <a:r>
              <a:rPr lang="en-US" dirty="0" smtClean="0"/>
              <a:t>III</a:t>
            </a:r>
            <a:r>
              <a:rPr lang="ru-RU" dirty="0" smtClean="0"/>
              <a:t> – Заключение об индивидуальных особенностях психического развития  ребенка.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9E8033-7D17-4398-BB4D-A904237F24B3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 определению доктора</a:t>
            </a:r>
            <a:r>
              <a:rPr lang="ru-RU" baseline="0" dirty="0" smtClean="0"/>
              <a:t> педагогических наук, профессора Казакова</a:t>
            </a:r>
            <a:r>
              <a:rPr lang="ru-RU" i="1" dirty="0" smtClean="0"/>
              <a:t>«Сопровождение – это взаимодействие сопровождающего и сопровождаемого, направленное на разрешение жизненных проблем развития». В процессе сопровождения учащихся целесообразно объединить усилия логопеда и психолога, кроме того специалисты</a:t>
            </a:r>
            <a:r>
              <a:rPr lang="ru-RU" i="1" baseline="0" dirty="0" smtClean="0"/>
              <a:t> должны </a:t>
            </a:r>
            <a:r>
              <a:rPr lang="ru-RU" i="1" dirty="0" smtClean="0"/>
              <a:t>тесно</a:t>
            </a:r>
            <a:r>
              <a:rPr lang="ru-RU" i="1" baseline="0" dirty="0" smtClean="0"/>
              <a:t> взаимодействовать с учителем начальных классов.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i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Определение понятия «личностная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саморегуляция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осуществляется, в основном, через понятие «личность», чем прослеживается двойная связь между этими терминами. С одной стороны, личность рассматривается в связи 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саморегуляцией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 другой стороны, при анализе структуры личности всё большее значение придаётся психологическим механизмам регуляции жизнедеятельности.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err="1" smtClean="0"/>
              <a:t>Саморегуляция</a:t>
            </a:r>
            <a:r>
              <a:rPr lang="ru-RU" sz="1200" dirty="0" smtClean="0"/>
              <a:t>  является  способностью человека сознательно и целенаправленно управлять исходно-непроизвольными функциями организма и психики. Эта способность приобретается в процессе выполнения специальных упражнений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Личность</a:t>
            </a:r>
            <a:r>
              <a:rPr lang="ru-RU" sz="1200" dirty="0" smtClean="0"/>
              <a:t> — человек в совокупности его социально-психологических качеств, формирующихся в различных видах общественной деятельности и отношений.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Поэтому на современном этапе в качестве одной из приоритетных выдвигается проблема формирования и развития личностной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саморегуляции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учащихся начальной школы.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Основные виды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представлены на слайде.</a:t>
            </a:r>
            <a:r>
              <a:rPr lang="ru-RU" baseline="0" dirty="0" smtClean="0"/>
              <a:t> Как вы видите все определения сводятся к </a:t>
            </a:r>
            <a:r>
              <a:rPr lang="ru-RU" b="1" dirty="0" smtClean="0"/>
              <a:t>Регуляции что</a:t>
            </a:r>
            <a:r>
              <a:rPr lang="ru-RU" dirty="0" smtClean="0"/>
              <a:t> означает управление своими мыслями, переживаниями, поведением. </a:t>
            </a:r>
          </a:p>
          <a:p>
            <a:pPr algn="just"/>
            <a:r>
              <a:rPr lang="ru-RU" b="1" dirty="0" smtClean="0"/>
              <a:t>Волевая </a:t>
            </a:r>
            <a:r>
              <a:rPr lang="ru-RU" b="1" dirty="0" err="1" smtClean="0"/>
              <a:t>саморегуляция</a:t>
            </a:r>
            <a:r>
              <a:rPr lang="ru-RU" b="1" dirty="0" smtClean="0"/>
              <a:t> </a:t>
            </a:r>
            <a:r>
              <a:rPr lang="ru-RU" dirty="0" smtClean="0"/>
              <a:t>- сознательная организация и </a:t>
            </a:r>
            <a:r>
              <a:rPr lang="ru-RU" dirty="0" err="1" smtClean="0"/>
              <a:t>саморегуляция</a:t>
            </a:r>
            <a:r>
              <a:rPr lang="ru-RU" dirty="0" smtClean="0"/>
              <a:t> человеком своего поведения, направленное на преодоление трудностей при достижении поставленных целей.</a:t>
            </a:r>
          </a:p>
          <a:p>
            <a:pPr algn="just"/>
            <a:r>
              <a:rPr lang="ru-RU" b="1" dirty="0" err="1" smtClean="0"/>
              <a:t>Саморегуляция</a:t>
            </a:r>
            <a:r>
              <a:rPr lang="ru-RU" b="1" dirty="0" smtClean="0"/>
              <a:t> эмоционального состояния </a:t>
            </a:r>
            <a:r>
              <a:rPr lang="ru-RU" dirty="0" smtClean="0"/>
              <a:t>– это управление, как познавательными процессами, так и личностью: поведением, эмоциями и действиями.</a:t>
            </a:r>
          </a:p>
          <a:p>
            <a:pPr algn="just"/>
            <a:r>
              <a:rPr lang="ru-RU" b="1" dirty="0" smtClean="0"/>
              <a:t>Мотивационная </a:t>
            </a:r>
            <a:r>
              <a:rPr lang="ru-RU" b="1" dirty="0" err="1" smtClean="0"/>
              <a:t>саморегуляция</a:t>
            </a:r>
            <a:r>
              <a:rPr lang="ru-RU" b="1" dirty="0" smtClean="0"/>
              <a:t> </a:t>
            </a:r>
            <a:r>
              <a:rPr lang="ru-RU" dirty="0" smtClean="0"/>
              <a:t>- способность  регулировать мотивационные установки самому.</a:t>
            </a:r>
          </a:p>
          <a:p>
            <a:pPr algn="just"/>
            <a:r>
              <a:rPr lang="ru-RU" b="1" dirty="0" smtClean="0"/>
              <a:t>Интеллектуальная </a:t>
            </a:r>
            <a:r>
              <a:rPr lang="ru-RU" b="1" dirty="0" err="1" smtClean="0"/>
              <a:t>саморегуляция</a:t>
            </a:r>
            <a:r>
              <a:rPr lang="ru-RU" dirty="0" smtClean="0"/>
              <a:t> - способность овладевать собой и своим поведением на основе интеллектуальных, разумных действий, осуществления планирования.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Самоконтроль – </a:t>
            </a:r>
            <a:r>
              <a:rPr lang="ru-RU" dirty="0" smtClean="0"/>
              <a:t>осознание и оценка субъектом собственных действий , психических процессов и состояний. Самоконтроль предполагает наличие эталона</a:t>
            </a:r>
            <a:r>
              <a:rPr lang="ru-RU" baseline="0" dirty="0" smtClean="0"/>
              <a:t> (образца) и возможности получения сведений о контролируемых действиях и состояниях.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личностных механизмов регуляции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саморегуляции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(навыков самоконтроля, самоорганизации и т.д.) у детей является необходимым на различных возрастных этапах. Однако наиболее актуальной является задача формирования личностной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саморегуляции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 детей младшего школьного возраста, т.к. именно младший школьный возраст, по мнению ряда исследователей, является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сензитивным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развития практически всех психологических образований, значимых для позитивного развития в дальнейшие возрастные периоды.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Необходимость разработки данного проекта обусловлена результатами анализа проведенного психолого-педагогического исследования на предварительном этапе. Результаты обследования учащихся интеллектуальной готовности к школьному обучению показали, что у преобладающего большинства учащихся в классе низкая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обучаемость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обусловленная недостаточным уровнем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сформированности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познавательной сферы.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 диагностики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мотивационно-волевой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сферы учащихся  было выявлено в основном положительное отношение к обучению. Однако степень осознания мотивов обучения была низкая. Преобладали мотивы подражания или случайные мотивы. Дисциплинарные требования осознавались далеко не в полной мере. Ориентация на успех в обучении связывалась с необходимостью заниматься и соблюдать дисциплину.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все учащиеся в классе были способны  достаточно длительное время выполнять однообразную работу, в процессе задания  легко отвлекались, не стремились к достижению цели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A3199-B1ED-4BD5-95B0-BA6668B0C74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0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1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BA6E-DD1B-49EC-ACDD-8A2A2038D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68CCA-4676-410A-9EEF-81C9416152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F6780-F8C3-4095-80ED-0563BE091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BF460-0DEA-4989-99AA-0759E804E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01F2-F3AF-4219-8BB9-110F4F1153B1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894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AD90-F5F8-4B8A-8EE7-6BF50D4634A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87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B83-8E35-4C4C-9D1E-9F49DE1FDDEC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412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F0FC-0011-4076-8583-CE0AD84C20A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73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6C2E-38CF-46D8-A2D3-051E33B0887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7095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1FD-2D98-4736-A583-764A929ADEA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948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C666-234A-4677-9052-C92676AA12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377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31896-72F2-47C6-B4C1-38638E00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B7DBD-A13E-437B-9193-65408B00F41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735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BD943-8D05-4D44-9C8D-24F0EB1B192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635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F473-0788-4FAE-A247-F5DD01B39EB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05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8222-3952-48CC-8DEB-41D7639573C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5283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9054-900A-4695-99C2-DE234241A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445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01F2-F3AF-4219-8BB9-110F4F1153B1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384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AD90-F5F8-4B8A-8EE7-6BF50D4634A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1986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B83-8E35-4C4C-9D1E-9F49DE1FDDEC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440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F0FC-0011-4076-8583-CE0AD84C20A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4895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6C2E-38CF-46D8-A2D3-051E33B0887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32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5E8CF-8D0B-433C-81C5-4C9BE5142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1FD-2D98-4736-A583-764A929ADEA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9182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C666-234A-4677-9052-C92676AA12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83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B7DBD-A13E-437B-9193-65408B00F41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5861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BD943-8D05-4D44-9C8D-24F0EB1B192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2393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F473-0788-4FAE-A247-F5DD01B39EB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6512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8222-3952-48CC-8DEB-41D7639573C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802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9054-900A-4695-99C2-DE234241A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803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01F2-F3AF-4219-8BB9-110F4F1153B1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117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AD90-F5F8-4B8A-8EE7-6BF50D4634A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4315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B83-8E35-4C4C-9D1E-9F49DE1FDDEC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717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6FBC2-9828-48FC-B37E-97D9DB892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F0FC-0011-4076-8583-CE0AD84C20A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260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6C2E-38CF-46D8-A2D3-051E33B0887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249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1FD-2D98-4736-A583-764A929ADEA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331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C666-234A-4677-9052-C92676AA12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598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B7DBD-A13E-437B-9193-65408B00F41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1084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BD943-8D05-4D44-9C8D-24F0EB1B192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45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F473-0788-4FAE-A247-F5DD01B39EB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3253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8222-3952-48CC-8DEB-41D7639573C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2943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9054-900A-4695-99C2-DE234241A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100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01F2-F3AF-4219-8BB9-110F4F1153B1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950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1F3E-E539-4A61-BEAD-3C4394E435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AD90-F5F8-4B8A-8EE7-6BF50D4634A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5457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B83-8E35-4C4C-9D1E-9F49DE1FDDEC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78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F0FC-0011-4076-8583-CE0AD84C20A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9717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6C2E-38CF-46D8-A2D3-051E33B0887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8390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1FD-2D98-4736-A583-764A929ADEA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8868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C666-234A-4677-9052-C92676AA12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5981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B7DBD-A13E-437B-9193-65408B00F41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9827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BD943-8D05-4D44-9C8D-24F0EB1B192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8852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F473-0788-4FAE-A247-F5DD01B39EB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593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8222-3952-48CC-8DEB-41D7639573C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69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80F8-4D11-498D-80E9-424A5C5F1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9054-900A-4695-99C2-DE234241A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027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01F2-F3AF-4219-8BB9-110F4F1153B1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14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AD90-F5F8-4B8A-8EE7-6BF50D4634A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279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B83-8E35-4C4C-9D1E-9F49DE1FDDEC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94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F0FC-0011-4076-8583-CE0AD84C20A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700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6C2E-38CF-46D8-A2D3-051E33B0887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96202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1FD-2D98-4736-A583-764A929ADEA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42757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C666-234A-4677-9052-C92676AA12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99839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B7DBD-A13E-437B-9193-65408B00F41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8966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BD943-8D05-4D44-9C8D-24F0EB1B192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63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8F30-9477-4794-B8BD-68F117857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F473-0788-4FAE-A247-F5DD01B39EB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799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8222-3952-48CC-8DEB-41D7639573C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3942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9054-900A-4695-99C2-DE234241A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704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01F2-F3AF-4219-8BB9-110F4F1153B1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89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AD90-F5F8-4B8A-8EE7-6BF50D4634A0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57340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EB83-8E35-4C4C-9D1E-9F49DE1FDDEC}" type="slidenum">
              <a:rPr lang="ru-RU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395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F0FC-0011-4076-8583-CE0AD84C20A4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8229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6C2E-38CF-46D8-A2D3-051E33B0887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8294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DD1FD-2D98-4736-A583-764A929ADEAF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690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C666-234A-4677-9052-C92676AA126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7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5C624-1C3C-4BD7-B36B-2D44D7277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B7DBD-A13E-437B-9193-65408B00F413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7449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DBF5F9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BD943-8D05-4D44-9C8D-24F0EB1B192D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36722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F473-0788-4FAE-A247-F5DD01B39EB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139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8222-3952-48CC-8DEB-41D7639573C7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627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9054-900A-4695-99C2-DE234241A69A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988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3734B1-2FBD-490A-B710-AD1B8CAC5B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D88D1A-614F-4B04-829D-BBB99475F3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1914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14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F09CBB1-0648-4F34-AB36-BE1A9BB31EB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914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23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1914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14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F09CBB1-0648-4F34-AB36-BE1A9BB31EB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914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605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  <p:sldLayoutId id="214748402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1914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14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F09CBB1-0648-4F34-AB36-BE1A9BB31EB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914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161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1914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14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F09CBB1-0648-4F34-AB36-BE1A9BB31EB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914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18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  <p:sldLayoutId id="2147484048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1914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14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F09CBB1-0648-4F34-AB36-BE1A9BB31EB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914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4074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  <p:sldLayoutId id="21474840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Arial" charset="0"/>
            </a:endParaRPr>
          </a:p>
        </p:txBody>
      </p:sp>
      <p:sp>
        <p:nvSpPr>
          <p:cNvPr id="1914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14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F09CBB1-0648-4F34-AB36-BE1A9BB31EB9}" type="slidenum">
              <a:rPr lang="ru-RU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19149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506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3" r:id="rId1"/>
    <p:sldLayoutId id="2147484064" r:id="rId2"/>
    <p:sldLayoutId id="2147484065" r:id="rId3"/>
    <p:sldLayoutId id="2147484066" r:id="rId4"/>
    <p:sldLayoutId id="2147484067" r:id="rId5"/>
    <p:sldLayoutId id="2147484068" r:id="rId6"/>
    <p:sldLayoutId id="2147484069" r:id="rId7"/>
    <p:sldLayoutId id="2147484070" r:id="rId8"/>
    <p:sldLayoutId id="2147484071" r:id="rId9"/>
    <p:sldLayoutId id="2147484072" r:id="rId10"/>
    <p:sldLayoutId id="2147484073" r:id="rId11"/>
    <p:sldLayoutId id="214748407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772400" cy="9906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СЕМИНАР</a:t>
            </a:r>
            <a:r>
              <a:rPr lang="ru-RU" sz="4400" b="1" dirty="0"/>
              <a:t>:</a:t>
            </a:r>
            <a:r>
              <a:rPr lang="ru-RU" sz="4400" dirty="0"/>
              <a:t>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133600"/>
            <a:ext cx="7239000" cy="2209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«ТЕОРЕТИЧЕСКИЕ  И ПРАКТИЧЕСКИЕ АСПЕКТЫ ФОРМИРОВАНИЯ  ЛИЧНОСТНОЙ САМОРЕГУЛЯЦИИ  У УЧАЩИХСЯ НАЧАЛЬНЫХ КЛАССОВ»</a:t>
            </a:r>
            <a:endParaRPr lang="ru-RU" sz="2400" dirty="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648200" y="4876800"/>
            <a:ext cx="449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000" b="1" dirty="0"/>
              <a:t>Подготовили: </a:t>
            </a:r>
          </a:p>
          <a:p>
            <a:r>
              <a:rPr lang="ru-RU" sz="2000" b="1" dirty="0" smtClean="0"/>
              <a:t>Учитель-логопед Колодий Л.Н.</a:t>
            </a:r>
            <a:endParaRPr lang="ru-RU" sz="2000" dirty="0" smtClean="0"/>
          </a:p>
          <a:p>
            <a:r>
              <a:rPr lang="ru-RU" sz="2000" b="1" dirty="0" smtClean="0"/>
              <a:t>Педагог-психолог </a:t>
            </a:r>
            <a:r>
              <a:rPr lang="ru-RU" sz="2000" b="1" dirty="0" err="1"/>
              <a:t>Кирик</a:t>
            </a:r>
            <a:r>
              <a:rPr lang="ru-RU" sz="2000" b="1" dirty="0"/>
              <a:t> Л.П</a:t>
            </a:r>
            <a:r>
              <a:rPr lang="ru-RU" sz="2000" b="1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1066800" y="152400"/>
            <a:ext cx="6934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Показатели нарушений речи</a:t>
            </a:r>
          </a:p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учащихся 1 "З" класса:</a:t>
            </a:r>
          </a:p>
        </p:txBody>
      </p:sp>
      <p:graphicFrame>
        <p:nvGraphicFramePr>
          <p:cNvPr id="5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010386"/>
              </p:ext>
            </p:extLst>
          </p:nvPr>
        </p:nvGraphicFramePr>
        <p:xfrm>
          <a:off x="304800" y="1371600"/>
          <a:ext cx="84582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логопедического обследования</a:t>
            </a:r>
            <a:endParaRPr lang="ru-RU" dirty="0"/>
          </a:p>
        </p:txBody>
      </p:sp>
      <p:pic>
        <p:nvPicPr>
          <p:cNvPr id="144386" name="Picture 2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1295400"/>
            <a:ext cx="98298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3260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Результативность диагностической работы с обучающимися, выраженная через различные показатели речевого и интеллектуального развития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/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5900"/>
            <a:ext cx="9144000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8841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229600" cy="50292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  <a:buNone/>
            </a:pPr>
            <a:endParaRPr lang="ru-RU" sz="2400" dirty="0" smtClean="0"/>
          </a:p>
          <a:p>
            <a:pPr marL="609600" indent="-609600">
              <a:lnSpc>
                <a:spcPct val="90000"/>
              </a:lnSpc>
            </a:pPr>
            <a:r>
              <a:rPr lang="ru-RU" sz="3600" dirty="0" smtClean="0"/>
              <a:t>Подготовительный  </a:t>
            </a:r>
          </a:p>
          <a:p>
            <a:pPr marL="609600" indent="-609600">
              <a:lnSpc>
                <a:spcPct val="90000"/>
              </a:lnSpc>
            </a:pPr>
            <a:r>
              <a:rPr lang="ru-RU" sz="3600" dirty="0" smtClean="0"/>
              <a:t>Организационный  </a:t>
            </a:r>
          </a:p>
          <a:p>
            <a:pPr marL="609600" indent="-609600">
              <a:lnSpc>
                <a:spcPct val="90000"/>
              </a:lnSpc>
            </a:pPr>
            <a:r>
              <a:rPr lang="ru-RU" sz="3600" dirty="0" smtClean="0"/>
              <a:t>Практический  </a:t>
            </a:r>
          </a:p>
          <a:p>
            <a:pPr marL="609600" indent="-609600">
              <a:lnSpc>
                <a:spcPct val="90000"/>
              </a:lnSpc>
            </a:pPr>
            <a:r>
              <a:rPr lang="ru-RU" sz="3600" dirty="0" smtClean="0"/>
              <a:t>Обобщающий</a:t>
            </a:r>
            <a:endParaRPr lang="ru-RU" sz="3600" b="1" i="1" dirty="0" smtClean="0"/>
          </a:p>
          <a:p>
            <a:pPr marL="609600" indent="-609600">
              <a:lnSpc>
                <a:spcPct val="90000"/>
              </a:lnSpc>
            </a:pPr>
            <a:endParaRPr lang="ru-RU" sz="2400" b="1" i="1" dirty="0" smtClean="0"/>
          </a:p>
          <a:p>
            <a:pPr marL="609600" indent="-609600">
              <a:lnSpc>
                <a:spcPct val="90000"/>
              </a:lnSpc>
            </a:pPr>
            <a:endParaRPr lang="ru-RU" sz="2400" b="1" i="1" dirty="0" smtClean="0"/>
          </a:p>
          <a:p>
            <a:pPr marL="609600" indent="-609600" algn="ctr">
              <a:lnSpc>
                <a:spcPct val="80000"/>
              </a:lnSpc>
              <a:buNone/>
            </a:pPr>
            <a:r>
              <a:rPr lang="ru-RU" sz="2400" b="1" i="1" dirty="0" smtClean="0"/>
              <a:t>Сроки реализации: </a:t>
            </a:r>
          </a:p>
          <a:p>
            <a:pPr marL="609600" indent="-609600" algn="ctr">
              <a:lnSpc>
                <a:spcPct val="80000"/>
              </a:lnSpc>
              <a:buNone/>
            </a:pPr>
            <a:r>
              <a:rPr lang="ru-RU" sz="2400" b="1" i="1" dirty="0" smtClean="0"/>
              <a:t>сентябрь 2008г. - май 2012г.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ru-RU" sz="2400" dirty="0" smtClean="0"/>
          </a:p>
        </p:txBody>
      </p:sp>
      <p:sp>
        <p:nvSpPr>
          <p:cNvPr id="15363" name="WordArt 4"/>
          <p:cNvSpPr>
            <a:spLocks noChangeArrowheads="1" noChangeShapeType="1" noTextEdit="1"/>
          </p:cNvSpPr>
          <p:nvPr/>
        </p:nvSpPr>
        <p:spPr bwMode="auto">
          <a:xfrm>
            <a:off x="152400" y="228600"/>
            <a:ext cx="8686800" cy="1173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23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Этапы и сроки реализации </a:t>
            </a:r>
          </a:p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психолого-логопедического сопровождения:</a:t>
            </a:r>
            <a:endParaRPr lang="ru-RU" sz="3600" b="1" i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5364" name="Picture 13" descr="j02991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876800"/>
            <a:ext cx="1100138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C:\Users\1\Desktop\100CANON\IMG_05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589739"/>
            <a:ext cx="3810000" cy="2388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ru-RU" b="1" dirty="0" err="1" smtClean="0"/>
              <a:t>Физминутки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2954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Физминутк</a:t>
            </a:r>
            <a:r>
              <a:rPr lang="ru-RU" sz="2400" b="1" dirty="0" err="1"/>
              <a:t>а</a:t>
            </a:r>
            <a:r>
              <a:rPr lang="ru-RU" sz="2400" b="1" dirty="0" smtClean="0"/>
              <a:t> </a:t>
            </a:r>
            <a:r>
              <a:rPr lang="ru-RU" sz="2400" dirty="0" smtClean="0"/>
              <a:t> - необходима </a:t>
            </a:r>
            <a:r>
              <a:rPr lang="ru-RU" sz="2400" dirty="0"/>
              <a:t>и важна т. к. это “минутка” активного и здорового отдыха. Во время проведения знакомой </a:t>
            </a:r>
            <a:r>
              <a:rPr lang="ru-RU" sz="2400" dirty="0" err="1"/>
              <a:t>физминутки</a:t>
            </a:r>
            <a:r>
              <a:rPr lang="ru-RU" sz="2400" dirty="0"/>
              <a:t> раскрепощается неуверенный ребёнок, сам не замечая этого, он преодолевает свою двигательную неловкость. </a:t>
            </a: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457200" y="4143104"/>
            <a:ext cx="4191000" cy="809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3352800"/>
            <a:ext cx="4267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Цель проведения </a:t>
            </a:r>
            <a:r>
              <a:rPr lang="ru-RU" sz="2000" dirty="0"/>
              <a:t>- профилактика утомления, нарушения осанки, зрения и психоэмоциональная разрядка. а также развивает у  детей слуховое восприятие, внимание и память, вырабатывает координацию и совершенствует общую моторику.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304800"/>
          </a:xfrm>
        </p:spPr>
        <p:txBody>
          <a:bodyPr/>
          <a:lstStyle/>
          <a:p>
            <a:pPr algn="ctr"/>
            <a:r>
              <a:rPr lang="ru-RU" sz="4000" b="1" i="1" smtClean="0"/>
              <a:t/>
            </a:r>
            <a:br>
              <a:rPr lang="ru-RU" sz="4000" b="1" i="1" smtClean="0"/>
            </a:br>
            <a:r>
              <a:rPr lang="ru-RU" sz="4000" b="1" i="1" smtClean="0"/>
              <a:t>Методика определения </a:t>
            </a:r>
            <a:br>
              <a:rPr lang="ru-RU" sz="4000" b="1" i="1" smtClean="0"/>
            </a:br>
            <a:r>
              <a:rPr lang="ru-RU" sz="4000" b="1" i="1" smtClean="0"/>
              <a:t>готовности к школе</a:t>
            </a:r>
            <a:r>
              <a:rPr lang="ru-RU" sz="4000" i="1" smtClean="0"/>
              <a:t> Л.А. Ясюкова</a:t>
            </a:r>
          </a:p>
        </p:txBody>
      </p:sp>
      <p:sp>
        <p:nvSpPr>
          <p:cNvPr id="223235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Диагностика готовности к школьному обучению в подготовительных группах детских садов.</a:t>
            </a:r>
          </a:p>
          <a:p>
            <a:pPr>
              <a:lnSpc>
                <a:spcPct val="90000"/>
              </a:lnSpc>
            </a:pPr>
            <a:r>
              <a:rPr lang="ru-RU" smtClean="0"/>
              <a:t>Изучение индивидуально-психологических особенностей первоклассников с целью индивидуализации и оптимизации процесса обучения.</a:t>
            </a:r>
          </a:p>
          <a:p>
            <a:pPr>
              <a:lnSpc>
                <a:spcPct val="90000"/>
              </a:lnSpc>
            </a:pPr>
            <a:r>
              <a:rPr lang="ru-RU" smtClean="0"/>
              <a:t>Работа с проблемными детьми в процессе индивидуального консультирования по запросу родителей, учителей, воспитателей детских садов.</a:t>
            </a:r>
          </a:p>
          <a:p>
            <a:pPr>
              <a:lnSpc>
                <a:spcPct val="90000"/>
              </a:lnSpc>
            </a:pPr>
            <a:r>
              <a:rPr lang="ru-RU" smtClean="0"/>
              <a:t>Диагностика уровня и потенциала интеллектуального развития детей при определении типа школы и особенностей образовательной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2080575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38150"/>
          </a:xfrm>
        </p:spPr>
        <p:txBody>
          <a:bodyPr/>
          <a:lstStyle/>
          <a:p>
            <a:r>
              <a:rPr lang="ru-RU" sz="4000" b="1" i="1" smtClean="0"/>
              <a:t>Прогноз и профилактика проблем обучения в 3-6 классах</a:t>
            </a:r>
            <a:r>
              <a:rPr lang="ru-RU" sz="4000" i="1" smtClean="0"/>
              <a:t> Л.А. Ясюкова</a:t>
            </a:r>
          </a:p>
        </p:txBody>
      </p:sp>
      <p:sp>
        <p:nvSpPr>
          <p:cNvPr id="227331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700" dirty="0" smtClean="0"/>
              <a:t>Тест №1   - тест </a:t>
            </a:r>
            <a:r>
              <a:rPr lang="ru-RU" sz="1700" dirty="0" err="1" smtClean="0"/>
              <a:t>Ясюковой</a:t>
            </a:r>
            <a:r>
              <a:rPr lang="ru-RU" sz="1700" dirty="0" smtClean="0"/>
              <a:t> для оценки </a:t>
            </a:r>
            <a:r>
              <a:rPr lang="ru-RU" sz="1700" dirty="0" err="1" smtClean="0"/>
              <a:t>сформированности</a:t>
            </a:r>
            <a:r>
              <a:rPr lang="ru-RU" sz="1700" dirty="0" smtClean="0"/>
              <a:t> навыка чтения.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№2  - тест </a:t>
            </a:r>
            <a:r>
              <a:rPr lang="ru-RU" sz="1700" dirty="0" err="1" smtClean="0"/>
              <a:t>Кеттелла-Ясюковой</a:t>
            </a:r>
            <a:r>
              <a:rPr lang="ru-RU" sz="1700" dirty="0" smtClean="0"/>
              <a:t> для оценки самостоятельности мышления.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№3  - тест </a:t>
            </a:r>
            <a:r>
              <a:rPr lang="ru-RU" sz="1700" dirty="0" err="1" smtClean="0"/>
              <a:t>Амтхауэра</a:t>
            </a:r>
            <a:r>
              <a:rPr lang="ru-RU" sz="1700" dirty="0" smtClean="0"/>
              <a:t> для диагностики структуры интеллекта.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№4  - серии А, В, С и </a:t>
            </a:r>
            <a:r>
              <a:rPr lang="en-US" sz="1700" dirty="0" smtClean="0"/>
              <a:t>D</a:t>
            </a:r>
            <a:r>
              <a:rPr lang="ru-RU" sz="1700" dirty="0" smtClean="0"/>
              <a:t> теста прогрессивных матриц </a:t>
            </a:r>
            <a:r>
              <a:rPr lang="ru-RU" sz="1700" dirty="0" err="1" smtClean="0"/>
              <a:t>Равена</a:t>
            </a:r>
            <a:r>
              <a:rPr lang="ru-RU" sz="1700" dirty="0" smtClean="0"/>
              <a:t> для оценки визуального мышления.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№5  - проективный тест рисунка дерева Коха.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№6  - цветовой тест </a:t>
            </a:r>
            <a:r>
              <a:rPr lang="ru-RU" sz="1700" dirty="0" err="1" smtClean="0"/>
              <a:t>Люшера</a:t>
            </a:r>
            <a:r>
              <a:rPr lang="ru-RU" sz="17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№7  - тест </a:t>
            </a:r>
            <a:r>
              <a:rPr lang="ru-RU" sz="1700" dirty="0" err="1" smtClean="0"/>
              <a:t>Тулуз-Пьерона</a:t>
            </a:r>
            <a:r>
              <a:rPr lang="ru-RU" sz="1700" dirty="0" smtClean="0"/>
              <a:t> для диагностики внимания и скорости переработки информации.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№8   - задачи </a:t>
            </a:r>
            <a:r>
              <a:rPr lang="ru-RU" sz="1700" dirty="0" err="1" smtClean="0"/>
              <a:t>Гилфорда</a:t>
            </a:r>
            <a:r>
              <a:rPr lang="ru-RU" sz="1700" dirty="0" smtClean="0"/>
              <a:t> для оценки дивергентного мышления.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№9  - детский личностный опросник </a:t>
            </a:r>
            <a:r>
              <a:rPr lang="ru-RU" sz="1700" dirty="0" err="1" smtClean="0"/>
              <a:t>Кеттелла</a:t>
            </a:r>
            <a:r>
              <a:rPr lang="ru-RU" sz="1700" dirty="0" smtClean="0"/>
              <a:t>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№10- проективный тест межличностных взаимоотношений в классе </a:t>
            </a:r>
            <a:r>
              <a:rPr lang="ru-RU" sz="1700" dirty="0" err="1" smtClean="0"/>
              <a:t>Ясюковой</a:t>
            </a:r>
            <a:r>
              <a:rPr lang="ru-RU" sz="1700" dirty="0" smtClean="0"/>
              <a:t>.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1700" b="1" dirty="0" smtClean="0"/>
              <a:t>Дополнительные методики: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№11 - </a:t>
            </a:r>
            <a:r>
              <a:rPr lang="ru-RU" sz="1700" dirty="0" err="1" smtClean="0"/>
              <a:t>гештальт</a:t>
            </a:r>
            <a:r>
              <a:rPr lang="ru-RU" sz="1700" dirty="0" smtClean="0"/>
              <a:t>-тест Бендер для оценки зрительно-моторной координации.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№12 - тест </a:t>
            </a:r>
            <a:r>
              <a:rPr lang="ru-RU" sz="1700" dirty="0" err="1" smtClean="0"/>
              <a:t>Ясюковой</a:t>
            </a:r>
            <a:r>
              <a:rPr lang="ru-RU" sz="1700" dirty="0" smtClean="0"/>
              <a:t> для оценки гуманитарных способностей.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№13- Тесты </a:t>
            </a:r>
            <a:r>
              <a:rPr lang="ru-RU" sz="1700" dirty="0" err="1" smtClean="0"/>
              <a:t>Торренса</a:t>
            </a:r>
            <a:r>
              <a:rPr lang="ru-RU" sz="1700" dirty="0" smtClean="0"/>
              <a:t>, </a:t>
            </a:r>
            <a:r>
              <a:rPr lang="ru-RU" sz="1700" dirty="0" err="1" smtClean="0"/>
              <a:t>Рензулли</a:t>
            </a:r>
            <a:r>
              <a:rPr lang="ru-RU" sz="1700" dirty="0" smtClean="0"/>
              <a:t> для выявления творческих способностей.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№14- </a:t>
            </a:r>
            <a:r>
              <a:rPr lang="ru-RU" sz="1700" dirty="0" err="1" smtClean="0"/>
              <a:t>фрустрационный</a:t>
            </a:r>
            <a:r>
              <a:rPr lang="ru-RU" sz="1700" dirty="0" smtClean="0"/>
              <a:t> тест Розенцвейга. </a:t>
            </a:r>
          </a:p>
          <a:p>
            <a:pPr>
              <a:lnSpc>
                <a:spcPct val="80000"/>
              </a:lnSpc>
            </a:pPr>
            <a:r>
              <a:rPr lang="ru-RU" sz="1700" dirty="0" smtClean="0"/>
              <a:t>Тест №15- тест  Белавиной  для  оценки  </a:t>
            </a:r>
            <a:r>
              <a:rPr lang="ru-RU" sz="1700" dirty="0" err="1" smtClean="0"/>
              <a:t>сформированности</a:t>
            </a:r>
            <a:r>
              <a:rPr lang="ru-RU" sz="1700" dirty="0" smtClean="0"/>
              <a:t> навыка чтения на английском языке.</a:t>
            </a:r>
          </a:p>
        </p:txBody>
      </p:sp>
    </p:spTree>
    <p:extLst>
      <p:ext uri="{BB962C8B-B14F-4D97-AF65-F5344CB8AC3E}">
        <p14:creationId xmlns:p14="http://schemas.microsoft.com/office/powerpoint/2010/main" val="4246422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algn="ctr"/>
            <a:r>
              <a:rPr lang="ru-RU" sz="3600" b="1" i="1" smtClean="0"/>
              <a:t>Психолого-педагогическое обследование детей </a:t>
            </a:r>
            <a:r>
              <a:rPr lang="ru-RU" sz="3600" i="1" smtClean="0"/>
              <a:t>С.Д. Забрамной</a:t>
            </a:r>
          </a:p>
        </p:txBody>
      </p:sp>
      <p:sp>
        <p:nvSpPr>
          <p:cNvPr id="229379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dirty="0" smtClean="0"/>
              <a:t>ПРИМЕРНЫЙ ПЕРЕЧЕНЬ МАТЕРИАЛОВ:</a:t>
            </a:r>
          </a:p>
          <a:p>
            <a:r>
              <a:rPr lang="ru-RU" dirty="0" smtClean="0"/>
              <a:t>ПСИХОЛОГО-ПЕДАГОГИЧЕСКОЕ ОБСЛЕДОВАНИЕ С ПОМОЩЬЮ ИГРОВОГО МАТЕРИАЛА</a:t>
            </a:r>
          </a:p>
          <a:p>
            <a:r>
              <a:rPr lang="ru-RU" dirty="0" smtClean="0"/>
              <a:t>ПСИХОЛОГО-ПЕДАГОГИЧЕСКОЕ ОБСЛЕДОВАНИЕ С ПОМОЩЬЮ ТАБЛИЦ</a:t>
            </a:r>
          </a:p>
          <a:p>
            <a:r>
              <a:rPr lang="ru-RU" dirty="0" smtClean="0"/>
              <a:t>ИССЛЕДОВАНИЕ РАЗНЫХ ВИДОВ ПСИХИЧЕСКОЙ ДЕЯТЕЛЬНОСТИ</a:t>
            </a:r>
          </a:p>
          <a:p>
            <a:r>
              <a:rPr lang="ru-RU" dirty="0" smtClean="0"/>
              <a:t>ИССЛЕДОВАНИЕ ЭМОЦИОНАЛЬНО-ВОЛЕВОЙ СФЕРЫ И ЛИЧНОСТИ В ЦЕЛОМ</a:t>
            </a:r>
          </a:p>
          <a:p>
            <a:r>
              <a:rPr lang="ru-RU" dirty="0" smtClean="0"/>
              <a:t>ИССЛЕДОВАНИЕ ШКОЛЬНЫХ ЗНАНИЙ И НАВЫКОВ</a:t>
            </a:r>
          </a:p>
        </p:txBody>
      </p:sp>
    </p:spTree>
    <p:extLst>
      <p:ext uri="{BB962C8B-B14F-4D97-AF65-F5344CB8AC3E}">
        <p14:creationId xmlns:p14="http://schemas.microsoft.com/office/powerpoint/2010/main" val="3613510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pPr algn="ctr"/>
            <a:r>
              <a:rPr lang="ru-RU" sz="3600" b="1" i="1" smtClean="0"/>
              <a:t>Психолого-педагогическое обследование детей </a:t>
            </a:r>
            <a:r>
              <a:rPr lang="ru-RU" sz="3600" i="1" smtClean="0"/>
              <a:t>С.Д. Забрамной</a:t>
            </a:r>
          </a:p>
        </p:txBody>
      </p:sp>
      <p:sp>
        <p:nvSpPr>
          <p:cNvPr id="229379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dirty="0" smtClean="0"/>
              <a:t>ПРИМЕРНЫЙ ПЕРЕЧЕНЬ МАТЕРИАЛОВ:</a:t>
            </a:r>
          </a:p>
          <a:p>
            <a:r>
              <a:rPr lang="ru-RU" dirty="0" smtClean="0"/>
              <a:t>ПСИХОЛОГО-ПЕДАГОГИЧЕСКОЕ ОБСЛЕДОВАНИЕ С ПОМОЩЬЮ ИГРОВОГО МАТЕРИАЛА</a:t>
            </a:r>
          </a:p>
          <a:p>
            <a:r>
              <a:rPr lang="ru-RU" dirty="0" smtClean="0"/>
              <a:t>ПСИХОЛОГО-ПЕДАГОГИЧЕСКОЕ ОБСЛЕДОВАНИЕ С ПОМОЩЬЮ ТАБЛИЦ</a:t>
            </a:r>
          </a:p>
          <a:p>
            <a:r>
              <a:rPr lang="ru-RU" dirty="0" smtClean="0"/>
              <a:t>ИССЛЕДОВАНИЕ РАЗНЫХ ВИДОВ ПСИХИЧЕСКОЙ ДЕЯТЕЛЬНОСТИ</a:t>
            </a:r>
          </a:p>
          <a:p>
            <a:r>
              <a:rPr lang="ru-RU" dirty="0" smtClean="0"/>
              <a:t>ИССЛЕДОВАНИЕ ЭМОЦИОНАЛЬНО-ВОЛЕВОЙ СФЕРЫ И ЛИЧНОСТИ В ЦЕЛОМ</a:t>
            </a:r>
          </a:p>
          <a:p>
            <a:r>
              <a:rPr lang="ru-RU" dirty="0" smtClean="0"/>
              <a:t>ИССЛЕДОВАНИЕ ШКОЛЬНЫХ ЗНАНИЙ И НАВЫКОВ</a:t>
            </a:r>
          </a:p>
        </p:txBody>
      </p:sp>
    </p:spTree>
    <p:extLst>
      <p:ext uri="{BB962C8B-B14F-4D97-AF65-F5344CB8AC3E}">
        <p14:creationId xmlns:p14="http://schemas.microsoft.com/office/powerpoint/2010/main" val="2371885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/>
          <a:lstStyle/>
          <a:p>
            <a:pPr algn="ctr"/>
            <a:r>
              <a:rPr lang="ru-RU" sz="4000" b="1" i="1" smtClean="0"/>
              <a:t>Психолого-педагогическое обследование детей </a:t>
            </a:r>
            <a:r>
              <a:rPr lang="ru-RU" sz="4000" i="1" smtClean="0"/>
              <a:t>С.Д. Забрамной</a:t>
            </a:r>
          </a:p>
        </p:txBody>
      </p:sp>
      <p:sp>
        <p:nvSpPr>
          <p:cNvPr id="2314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dirty="0" smtClean="0"/>
              <a:t>Исследование разных видов психической деятельности:</a:t>
            </a:r>
          </a:p>
          <a:p>
            <a:r>
              <a:rPr lang="ru-RU" dirty="0" smtClean="0"/>
              <a:t>внимание</a:t>
            </a:r>
          </a:p>
          <a:p>
            <a:r>
              <a:rPr lang="ru-RU" dirty="0" smtClean="0"/>
              <a:t>восприятие</a:t>
            </a:r>
          </a:p>
          <a:p>
            <a:r>
              <a:rPr lang="ru-RU" dirty="0" smtClean="0"/>
              <a:t>мышление </a:t>
            </a:r>
          </a:p>
          <a:p>
            <a:r>
              <a:rPr lang="ru-RU" dirty="0" smtClean="0"/>
              <a:t>памяти</a:t>
            </a:r>
          </a:p>
          <a:p>
            <a:pPr algn="ctr">
              <a:buFont typeface="Wingdings 2" pitchFamily="18" charset="2"/>
              <a:buNone/>
            </a:pPr>
            <a:r>
              <a:rPr lang="ru-RU" b="1" dirty="0" smtClean="0"/>
              <a:t>Исследования эмоционально-волевой сферы, качеств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238139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Содержание мастер-класса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65113" indent="-3175">
              <a:buNone/>
            </a:pPr>
            <a:r>
              <a:rPr lang="ru-RU" sz="2800" dirty="0" smtClean="0"/>
              <a:t>1. Презентация педагогической лаборатории.</a:t>
            </a:r>
          </a:p>
          <a:p>
            <a:pPr marL="265113" indent="-3175">
              <a:buNone/>
            </a:pPr>
            <a:r>
              <a:rPr lang="ru-RU" sz="2800" dirty="0" smtClean="0"/>
              <a:t>2. Психолого-педагогическая диагностика (диагностический инструментарий психолога и логопеда).</a:t>
            </a:r>
          </a:p>
          <a:p>
            <a:pPr marL="265113" indent="-3175">
              <a:buNone/>
            </a:pPr>
            <a:r>
              <a:rPr lang="ru-RU" sz="2800" dirty="0" smtClean="0"/>
              <a:t>3.Социально-психолого-педагогические карты учащихся (индивидуальные коррекционно-развивающие маршруты).</a:t>
            </a:r>
          </a:p>
          <a:p>
            <a:pPr marL="265113" indent="-3175">
              <a:buNone/>
            </a:pPr>
            <a:r>
              <a:rPr lang="ru-RU" sz="2800" dirty="0" smtClean="0"/>
              <a:t>4. Индивидуальные карты отслеживания динамики личностного развития учащегося.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</a:t>
            </a:r>
            <a:r>
              <a:rPr lang="ru-RU" sz="2800" b="1" dirty="0" smtClean="0"/>
              <a:t>Формы работы:</a:t>
            </a:r>
            <a:r>
              <a:rPr lang="ru-RU" sz="2800" dirty="0" smtClean="0"/>
              <a:t> лекция, раздаточный материал.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990600"/>
          </a:xfrm>
        </p:spPr>
        <p:txBody>
          <a:bodyPr/>
          <a:lstStyle/>
          <a:p>
            <a:pPr algn="ctr"/>
            <a:r>
              <a:rPr lang="ru-RU" sz="3200" b="1" i="1" dirty="0" smtClean="0"/>
              <a:t>Психологическая диагностика отклонений развития детей </a:t>
            </a:r>
            <a:r>
              <a:rPr lang="ru-RU" sz="3200" i="1" dirty="0" smtClean="0"/>
              <a:t>Л.Н. </a:t>
            </a:r>
            <a:r>
              <a:rPr lang="ru-RU" sz="3200" i="1" dirty="0" err="1" smtClean="0"/>
              <a:t>Шипицыной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599"/>
            <a:ext cx="8229600" cy="457200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Программа психологической диагностики:</a:t>
            </a:r>
            <a:endParaRPr lang="ru-RU" dirty="0" smtClean="0"/>
          </a:p>
          <a:p>
            <a:pPr marL="536575" indent="-536575">
              <a:buNone/>
            </a:pPr>
            <a:r>
              <a:rPr lang="en-US" dirty="0" smtClean="0"/>
              <a:t>I</a:t>
            </a:r>
            <a:r>
              <a:rPr lang="ru-RU" dirty="0" smtClean="0"/>
              <a:t> – Изучение общих сведений о ребенке.</a:t>
            </a:r>
            <a:endParaRPr lang="en-US" dirty="0" smtClean="0"/>
          </a:p>
          <a:p>
            <a:pPr marL="536575" indent="-536575">
              <a:buNone/>
            </a:pPr>
            <a:r>
              <a:rPr lang="en-US" dirty="0" smtClean="0"/>
              <a:t>II</a:t>
            </a:r>
            <a:r>
              <a:rPr lang="ru-RU" dirty="0" smtClean="0"/>
              <a:t> – Исследование психического, индивидуально-личностного развития ребенка в структуре ведущей деятельности (особенности развития мышления, памяти, внимания, мотивации, речи, межличностных отношений и др.)</a:t>
            </a:r>
          </a:p>
          <a:p>
            <a:pPr marL="536575" indent="-536575">
              <a:buNone/>
            </a:pPr>
            <a:r>
              <a:rPr lang="en-US" dirty="0" smtClean="0"/>
              <a:t>III</a:t>
            </a:r>
            <a:r>
              <a:rPr lang="ru-RU" dirty="0" smtClean="0"/>
              <a:t> – Заключение об индивидуальных особенностях психического развития  ребенка.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38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11113" algn="just">
              <a:buNone/>
            </a:pPr>
            <a:r>
              <a:rPr lang="ru-RU" i="1" dirty="0" smtClean="0"/>
              <a:t>        «Сопровождение – это взаимодействие сопровождающего и сопровождаемого, направленное на разрешение жизненных проблем развития».</a:t>
            </a:r>
            <a:endParaRPr lang="ru-RU" dirty="0" smtClean="0"/>
          </a:p>
          <a:p>
            <a:pPr algn="r">
              <a:buNone/>
            </a:pPr>
            <a:r>
              <a:rPr lang="ru-RU" i="1" dirty="0" smtClean="0"/>
              <a:t>Е.И. Казаков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ЛИЧНОСТНАЯ САМОРЕГУЛЯЦИЯ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2098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err="1" smtClean="0"/>
              <a:t>Саморегуляция</a:t>
            </a:r>
            <a:r>
              <a:rPr lang="ru-RU" sz="2000" dirty="0" smtClean="0"/>
              <a:t> - это волевой процесс, обеспечивающий целевое формирование готовности организма к определённому действию и при необходимости – к его реализации. </a:t>
            </a:r>
          </a:p>
          <a:p>
            <a:pPr algn="just"/>
            <a:r>
              <a:rPr lang="ru-RU" sz="2000" b="1" dirty="0" smtClean="0"/>
              <a:t>Личность</a:t>
            </a:r>
            <a:r>
              <a:rPr lang="ru-RU" sz="2000" dirty="0" smtClean="0"/>
              <a:t> — человек в совокупности его социально-психологических качеств, формирующихся в различных видах общественной деятельности и отношений. </a:t>
            </a:r>
            <a:endParaRPr lang="ru-RU" sz="20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066800" y="3581400"/>
            <a:ext cx="6858000" cy="2743200"/>
            <a:chOff x="1066800" y="2590800"/>
            <a:chExt cx="6858000" cy="2743200"/>
          </a:xfrm>
        </p:grpSpPr>
        <p:sp>
          <p:nvSpPr>
            <p:cNvPr id="7" name="Rectangle 25"/>
            <p:cNvSpPr>
              <a:spLocks noChangeArrowheads="1"/>
            </p:cNvSpPr>
            <p:nvPr/>
          </p:nvSpPr>
          <p:spPr bwMode="auto">
            <a:xfrm>
              <a:off x="1066800" y="4343400"/>
              <a:ext cx="2971800" cy="990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 i="1" dirty="0"/>
                <a:t>ЛИЧНОСТЬ</a:t>
              </a:r>
            </a:p>
          </p:txBody>
        </p:sp>
        <p:sp>
          <p:nvSpPr>
            <p:cNvPr id="8" name="Rectangle 26"/>
            <p:cNvSpPr>
              <a:spLocks noChangeArrowheads="1"/>
            </p:cNvSpPr>
            <p:nvPr/>
          </p:nvSpPr>
          <p:spPr bwMode="auto">
            <a:xfrm>
              <a:off x="5257800" y="4343400"/>
              <a:ext cx="2667000" cy="990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 i="1"/>
                <a:t>САМОРЕГУЛЯЦИЯ</a:t>
              </a:r>
            </a:p>
          </p:txBody>
        </p:sp>
        <p:sp>
          <p:nvSpPr>
            <p:cNvPr id="9" name="Oval 27"/>
            <p:cNvSpPr>
              <a:spLocks noChangeArrowheads="1"/>
            </p:cNvSpPr>
            <p:nvPr/>
          </p:nvSpPr>
          <p:spPr bwMode="auto">
            <a:xfrm>
              <a:off x="1828800" y="2590800"/>
              <a:ext cx="5334000" cy="10668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b="1" i="1" dirty="0"/>
                <a:t>ЛИЧНОСТНАЯ САМОРЕГУЛЯЦИЯ</a:t>
              </a:r>
            </a:p>
          </p:txBody>
        </p:sp>
        <p:sp>
          <p:nvSpPr>
            <p:cNvPr id="10" name="AutoShape 28"/>
            <p:cNvSpPr>
              <a:spLocks noChangeArrowheads="1"/>
            </p:cNvSpPr>
            <p:nvPr/>
          </p:nvSpPr>
          <p:spPr bwMode="auto">
            <a:xfrm>
              <a:off x="4038600" y="4648200"/>
              <a:ext cx="1214438" cy="485775"/>
            </a:xfrm>
            <a:prstGeom prst="left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auto">
            <a:xfrm flipH="1">
              <a:off x="2514600" y="3657600"/>
              <a:ext cx="21336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auto">
            <a:xfrm>
              <a:off x="4572000" y="3657600"/>
              <a:ext cx="24384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Виды </a:t>
            </a:r>
            <a:r>
              <a:rPr lang="ru-RU" sz="4800" b="1" dirty="0" err="1" smtClean="0"/>
              <a:t>саморегуляции</a:t>
            </a:r>
            <a:r>
              <a:rPr lang="ru-RU" sz="4800" b="1" dirty="0" smtClean="0"/>
              <a:t>: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Регуляция</a:t>
            </a:r>
            <a:r>
              <a:rPr lang="ru-RU" dirty="0" smtClean="0"/>
              <a:t> означает управление своими мыслями, переживаниями, поведением. Это целостная система психических средств, при помощи которой человек способен управлять своей целенаправленной активностью.</a:t>
            </a:r>
          </a:p>
          <a:p>
            <a:endParaRPr lang="ru-RU" b="1" dirty="0" smtClean="0"/>
          </a:p>
          <a:p>
            <a:pPr algn="just"/>
            <a:r>
              <a:rPr lang="ru-RU" b="1" dirty="0" smtClean="0"/>
              <a:t>Волевая </a:t>
            </a:r>
            <a:r>
              <a:rPr lang="ru-RU" b="1" dirty="0" err="1" smtClean="0"/>
              <a:t>саморегуляция</a:t>
            </a:r>
            <a:r>
              <a:rPr lang="ru-RU" b="1" dirty="0" smtClean="0"/>
              <a:t> </a:t>
            </a:r>
            <a:r>
              <a:rPr lang="ru-RU" dirty="0" smtClean="0"/>
              <a:t>- сознательная организация и </a:t>
            </a:r>
            <a:r>
              <a:rPr lang="ru-RU" dirty="0" err="1" smtClean="0"/>
              <a:t>саморегуляция</a:t>
            </a:r>
            <a:r>
              <a:rPr lang="ru-RU" dirty="0" smtClean="0"/>
              <a:t> человеком своего поведения, направленное на преодоление трудностей при достижении поставленных целей.</a:t>
            </a:r>
          </a:p>
          <a:p>
            <a:pPr algn="just"/>
            <a:r>
              <a:rPr lang="ru-RU" b="1" dirty="0" err="1" smtClean="0"/>
              <a:t>Саморегуляция</a:t>
            </a:r>
            <a:r>
              <a:rPr lang="ru-RU" b="1" dirty="0" smtClean="0"/>
              <a:t> эмоционального состояния </a:t>
            </a:r>
            <a:r>
              <a:rPr lang="ru-RU" dirty="0" smtClean="0"/>
              <a:t>– это управление, как познавательными процессами, так и личностью: поведением, эмоциями и действиями.</a:t>
            </a:r>
          </a:p>
          <a:p>
            <a:pPr algn="just"/>
            <a:r>
              <a:rPr lang="ru-RU" b="1" dirty="0" smtClean="0"/>
              <a:t>Мотивационная </a:t>
            </a:r>
            <a:r>
              <a:rPr lang="ru-RU" b="1" dirty="0" err="1" smtClean="0"/>
              <a:t>саморегуляция</a:t>
            </a:r>
            <a:r>
              <a:rPr lang="ru-RU" b="1" dirty="0" smtClean="0"/>
              <a:t> </a:t>
            </a:r>
            <a:r>
              <a:rPr lang="ru-RU" dirty="0" smtClean="0"/>
              <a:t>- способность  регулировать мотивационные установки самому.</a:t>
            </a:r>
          </a:p>
          <a:p>
            <a:pPr algn="just"/>
            <a:r>
              <a:rPr lang="ru-RU" b="1" dirty="0" smtClean="0"/>
              <a:t>Интеллектуальная </a:t>
            </a:r>
            <a:r>
              <a:rPr lang="ru-RU" b="1" dirty="0" err="1" smtClean="0"/>
              <a:t>саморегуляция</a:t>
            </a:r>
            <a:r>
              <a:rPr lang="ru-RU" dirty="0" smtClean="0"/>
              <a:t> - способность овладевать собой и своим поведением на основе интеллектуальных, разумных действий, осуществления планирования.</a:t>
            </a:r>
          </a:p>
          <a:p>
            <a:pPr algn="just"/>
            <a:r>
              <a:rPr lang="ru-RU" b="1" dirty="0" smtClean="0"/>
              <a:t>Самоконтроль – </a:t>
            </a:r>
            <a:r>
              <a:rPr lang="ru-RU" dirty="0" smtClean="0"/>
              <a:t>осознание и оценка субъектом собственных действий , психических процессов и состояний. </a:t>
            </a:r>
          </a:p>
          <a:p>
            <a:pPr algn="just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685800" y="1524000"/>
            <a:ext cx="7772400" cy="5334000"/>
            <a:chOff x="184150" y="914400"/>
            <a:chExt cx="8731250" cy="5943600"/>
          </a:xfrm>
        </p:grpSpPr>
        <p:sp>
          <p:nvSpPr>
            <p:cNvPr id="11266" name="AutoShape 2"/>
            <p:cNvSpPr>
              <a:spLocks noChangeArrowheads="1"/>
            </p:cNvSpPr>
            <p:nvPr/>
          </p:nvSpPr>
          <p:spPr bwMode="auto">
            <a:xfrm>
              <a:off x="1553758" y="914400"/>
              <a:ext cx="6455646" cy="2895600"/>
            </a:xfrm>
            <a:prstGeom prst="cloudCallout">
              <a:avLst>
                <a:gd name="adj1" fmla="val -61093"/>
                <a:gd name="adj2" fmla="val 101426"/>
              </a:avLst>
            </a:prstGeom>
            <a:solidFill>
              <a:srgbClr val="FFFF00"/>
            </a:solidFill>
            <a:ln w="9525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pPr indent="449263"/>
              <a:r>
                <a:rPr lang="ru-RU" i="1" dirty="0"/>
                <a:t>Младший школьный возраст является </a:t>
              </a:r>
              <a:r>
                <a:rPr lang="ru-RU" i="1" dirty="0" err="1"/>
                <a:t>сензитивным</a:t>
              </a:r>
              <a:r>
                <a:rPr lang="ru-RU" i="1" dirty="0"/>
                <a:t> для развития практически всех психологических образований, значимых для позитивного развития в дальнейшие возрастные периоды.</a:t>
              </a:r>
              <a:r>
                <a:rPr lang="ru-RU" dirty="0"/>
                <a:t> </a:t>
              </a:r>
            </a:p>
            <a:p>
              <a:endParaRPr lang="ru-RU" dirty="0"/>
            </a:p>
          </p:txBody>
        </p:sp>
        <p:sp>
          <p:nvSpPr>
            <p:cNvPr id="11267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470150" y="4191000"/>
              <a:ext cx="4419600" cy="838200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ru-RU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3366FF"/>
                  </a:solidFill>
                  <a:latin typeface="Arial"/>
                  <a:cs typeface="Arial"/>
                </a:rPr>
                <a:t>младший школьник</a:t>
              </a:r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auto">
            <a:xfrm rot="5400000">
              <a:off x="3713163" y="4768850"/>
              <a:ext cx="1728787" cy="2449513"/>
            </a:xfrm>
            <a:prstGeom prst="bevel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r>
                <a:rPr lang="ru-RU" b="1">
                  <a:solidFill>
                    <a:srgbClr val="3366CC"/>
                  </a:solidFill>
                  <a:latin typeface="Arial Black" pitchFamily="34" charset="0"/>
                </a:rPr>
                <a:t>Где? Когда?</a:t>
              </a:r>
            </a:p>
          </p:txBody>
        </p:sp>
        <p:sp>
          <p:nvSpPr>
            <p:cNvPr id="11269" name="AutoShape 5"/>
            <p:cNvSpPr>
              <a:spLocks noChangeArrowheads="1"/>
            </p:cNvSpPr>
            <p:nvPr/>
          </p:nvSpPr>
          <p:spPr bwMode="auto">
            <a:xfrm>
              <a:off x="184150" y="3124200"/>
              <a:ext cx="1873250" cy="2449513"/>
            </a:xfrm>
            <a:prstGeom prst="bevel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dirty="0">
                  <a:solidFill>
                    <a:srgbClr val="3366CC"/>
                  </a:solidFill>
                  <a:latin typeface="Arial Black" pitchFamily="34" charset="0"/>
                </a:rPr>
                <a:t>Зачем?</a:t>
              </a:r>
            </a:p>
          </p:txBody>
        </p:sp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>
              <a:off x="7042150" y="3200400"/>
              <a:ext cx="1873250" cy="2449513"/>
            </a:xfrm>
            <a:prstGeom prst="bevel">
              <a:avLst>
                <a:gd name="adj" fmla="val 125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 dirty="0">
                  <a:solidFill>
                    <a:srgbClr val="3366CC"/>
                  </a:solidFill>
                  <a:latin typeface="Arial Black" pitchFamily="34" charset="0"/>
                </a:rPr>
                <a:t>Почему?</a:t>
              </a:r>
            </a:p>
          </p:txBody>
        </p:sp>
      </p:grpSp>
      <p:sp>
        <p:nvSpPr>
          <p:cNvPr id="11272" name="WordArt 15"/>
          <p:cNvSpPr>
            <a:spLocks noChangeArrowheads="1" noChangeShapeType="1" noTextEdit="1"/>
          </p:cNvSpPr>
          <p:nvPr/>
        </p:nvSpPr>
        <p:spPr bwMode="auto">
          <a:xfrm>
            <a:off x="457200" y="0"/>
            <a:ext cx="8229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i="1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4000" b="1" dirty="0" smtClean="0"/>
              <a:t>Начальная школа - самый важный этап в образовании</a:t>
            </a:r>
            <a:endParaRPr lang="ru-RU" sz="4000" b="1" kern="10" dirty="0" smtClean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-204788" y="385763"/>
          <a:ext cx="9353551" cy="646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74" name="Диаграмма" r:id="rId4" imgW="9343949" imgH="6458102" progId="MSGraph.Chart.8">
                  <p:embed/>
                </p:oleObj>
              </mc:Choice>
              <mc:Fallback>
                <p:oleObj name="Диаграмма" r:id="rId4" imgW="9343949" imgH="6458102" progId="MSGraph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04788" y="385763"/>
                        <a:ext cx="9353551" cy="6467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457200" y="76200"/>
            <a:ext cx="8153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Показатели развития познавательной сферы</a:t>
            </a:r>
          </a:p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учащихся 1 "З" класса: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66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Показатели </a:t>
            </a:r>
            <a:r>
              <a:rPr lang="ru-RU" sz="3600" b="1" i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мотивационно-волевой</a:t>
            </a: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сферы</a:t>
            </a:r>
            <a:b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учащихся 1 "З" класса:</a:t>
            </a:r>
            <a:r>
              <a:rPr lang="ru-RU" sz="5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sz="54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9933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1371600"/>
          <a:ext cx="9143999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9" name="Диаграмма" r:id="rId4" imgW="9201293" imgH="4972050" progId="MSGraph.Chart.8">
                  <p:embed/>
                </p:oleObj>
              </mc:Choice>
              <mc:Fallback>
                <p:oleObj name="Диаграмма" r:id="rId4" imgW="9201293" imgH="4972050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1600"/>
                        <a:ext cx="9143999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4102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28600" y="1219200"/>
          <a:ext cx="8915400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00" name="Диаграмма" r:id="rId4" imgW="9191549" imgH="4981651" progId="MSGraph.Chart.8">
                  <p:embed/>
                </p:oleObj>
              </mc:Choice>
              <mc:Fallback>
                <p:oleObj name="Диаграмма" r:id="rId4" imgW="9191549" imgH="4981651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219200"/>
                        <a:ext cx="8915400" cy="4968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Показатели мотивационно-волевой сферы</a:t>
            </a:r>
          </a:p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учащихся 1 "З" класса: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Поток">
  <a:themeElements>
    <a:clrScheme name="Другая 1">
      <a:dk1>
        <a:sysClr val="windowText" lastClr="000000"/>
      </a:dk1>
      <a:lt1>
        <a:srgbClr val="DBF5F9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Другая 1">
    <a:dk1>
      <a:sysClr val="windowText" lastClr="000000"/>
    </a:dk1>
    <a:lt1>
      <a:srgbClr val="DBF5F9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1204</TotalTime>
  <Words>3099</Words>
  <Application>Microsoft Office PowerPoint</Application>
  <PresentationFormat>Экран (4:3)</PresentationFormat>
  <Paragraphs>265</Paragraphs>
  <Slides>20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Поток</vt:lpstr>
      <vt:lpstr>1_Поток</vt:lpstr>
      <vt:lpstr>2_Поток</vt:lpstr>
      <vt:lpstr>3_Поток</vt:lpstr>
      <vt:lpstr>4_Поток</vt:lpstr>
      <vt:lpstr>5_Поток</vt:lpstr>
      <vt:lpstr>6_Поток</vt:lpstr>
      <vt:lpstr>Диаграмма</vt:lpstr>
      <vt:lpstr>СЕМИНАР: </vt:lpstr>
      <vt:lpstr>Содержание мастер-класса</vt:lpstr>
      <vt:lpstr>Презентация PowerPoint</vt:lpstr>
      <vt:lpstr>ЛИЧНОСТНАЯ САМОРЕГУЛЯЦИЯ</vt:lpstr>
      <vt:lpstr>Виды саморегуляции:</vt:lpstr>
      <vt:lpstr>Начальная школа - самый важный этап в образовании</vt:lpstr>
      <vt:lpstr>Презентация PowerPoint</vt:lpstr>
      <vt:lpstr>Показатели мотивационно-волевой сферы учащихся 1 "З" класса: </vt:lpstr>
      <vt:lpstr>Презентация PowerPoint</vt:lpstr>
      <vt:lpstr>Презентация PowerPoint</vt:lpstr>
      <vt:lpstr>Результаты логопедического обследования</vt:lpstr>
      <vt:lpstr>Результативность диагностической работы с обучающимися, выраженная через различные показатели речевого и интеллектуального развития</vt:lpstr>
      <vt:lpstr>Презентация PowerPoint</vt:lpstr>
      <vt:lpstr>Физминутки</vt:lpstr>
      <vt:lpstr> Методика определения  готовности к школе Л.А. Ясюкова</vt:lpstr>
      <vt:lpstr>Прогноз и профилактика проблем обучения в 3-6 классах Л.А. Ясюкова</vt:lpstr>
      <vt:lpstr>Психолого-педагогическое обследование детей С.Д. Забрамной</vt:lpstr>
      <vt:lpstr>Психолого-педагогическое обследование детей С.Д. Забрамной</vt:lpstr>
      <vt:lpstr>Психолого-педагогическое обследование детей С.Д. Забрамной</vt:lpstr>
      <vt:lpstr>Психологическая диагностика отклонений развития детей Л.Н. Шипицыной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Nana</dc:creator>
  <cp:lastModifiedBy>XTreme.ws</cp:lastModifiedBy>
  <cp:revision>169</cp:revision>
  <cp:lastPrinted>1601-01-01T00:00:00Z</cp:lastPrinted>
  <dcterms:created xsi:type="dcterms:W3CDTF">1601-01-01T00:00:00Z</dcterms:created>
  <dcterms:modified xsi:type="dcterms:W3CDTF">2014-02-12T08:57:02Z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