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92" autoAdjust="0"/>
  </p:normalViewPr>
  <p:slideViewPr>
    <p:cSldViewPr>
      <p:cViewPr varScale="1">
        <p:scale>
          <a:sx n="71" d="100"/>
          <a:sy n="71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116BE60-6479-473B-8C58-BD8B41950FFA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E3A911-9C75-4F15-B93D-699BF48D945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16BE60-6479-473B-8C58-BD8B41950FFA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E3A911-9C75-4F15-B93D-699BF48D9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116BE60-6479-473B-8C58-BD8B41950FFA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E3A911-9C75-4F15-B93D-699BF48D9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16BE60-6479-473B-8C58-BD8B41950FFA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E3A911-9C75-4F15-B93D-699BF48D9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16BE60-6479-473B-8C58-BD8B41950FFA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6E3A911-9C75-4F15-B93D-699BF48D945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16BE60-6479-473B-8C58-BD8B41950FFA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E3A911-9C75-4F15-B93D-699BF48D9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16BE60-6479-473B-8C58-BD8B41950FFA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E3A911-9C75-4F15-B93D-699BF48D9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16BE60-6479-473B-8C58-BD8B41950FFA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E3A911-9C75-4F15-B93D-699BF48D9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16BE60-6479-473B-8C58-BD8B41950FFA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E3A911-9C75-4F15-B93D-699BF48D9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16BE60-6479-473B-8C58-BD8B41950FFA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E3A911-9C75-4F15-B93D-699BF48D94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16BE60-6479-473B-8C58-BD8B41950FFA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E3A911-9C75-4F15-B93D-699BF48D945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116BE60-6479-473B-8C58-BD8B41950FFA}" type="datetimeFigureOut">
              <a:rPr lang="ru-RU" smtClean="0"/>
              <a:t>12.03.2019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6E3A911-9C75-4F15-B93D-699BF48D94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76672"/>
            <a:ext cx="8496944" cy="5904656"/>
          </a:xfrm>
        </p:spPr>
        <p:txBody>
          <a:bodyPr/>
          <a:lstStyle/>
          <a:p>
            <a:r>
              <a:rPr lang="ru-RU" sz="4000" dirty="0" smtClean="0"/>
              <a:t>Коррекционно-развивающая деятельность учителя-логопеда в педагогической </a:t>
            </a:r>
            <a:r>
              <a:rPr lang="ru-RU" sz="4000" dirty="0" smtClean="0"/>
              <a:t>лаборатории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2400" i="1" dirty="0" smtClean="0"/>
              <a:t>учитель-логопед</a:t>
            </a:r>
            <a:br>
              <a:rPr lang="ru-RU" sz="2400" i="1" dirty="0" smtClean="0"/>
            </a:br>
            <a:r>
              <a:rPr lang="ru-RU" sz="2400" i="1" dirty="0" smtClean="0"/>
              <a:t>Колодий Л.Н.</a:t>
            </a:r>
            <a:endParaRPr lang="ru-RU" sz="2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09120"/>
            <a:ext cx="2304256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319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239000" cy="1296144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МОДУЛЬ   В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Умение  планировать действия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по выполнению учебной инструкции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и действовать по плану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7632847" cy="3441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734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239000" cy="122413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МОДУЛЬ С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Умение осуществлять итоговый самоконтроль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Этапы самопроверки</a:t>
            </a:r>
          </a:p>
          <a:p>
            <a:r>
              <a:rPr lang="ru-RU" dirty="0"/>
              <a:t>I	этап — поиск специфических (</a:t>
            </a:r>
            <a:r>
              <a:rPr lang="ru-RU" dirty="0" err="1"/>
              <a:t>дисграфических</a:t>
            </a:r>
            <a:r>
              <a:rPr lang="ru-RU" dirty="0"/>
              <a:t>) </a:t>
            </a:r>
            <a:r>
              <a:rPr lang="ru-RU" dirty="0" smtClean="0"/>
              <a:t>ошибок </a:t>
            </a:r>
            <a:r>
              <a:rPr lang="ru-RU" dirty="0"/>
              <a:t>в слове, не связанных с усвоением грамматических норм.</a:t>
            </a:r>
          </a:p>
          <a:p>
            <a:r>
              <a:rPr lang="ru-RU" dirty="0"/>
              <a:t>II	этап — поиск орфографических ошибок в слове.</a:t>
            </a:r>
          </a:p>
          <a:p>
            <a:r>
              <a:rPr lang="ru-RU" dirty="0"/>
              <a:t>III	этап — поиск пунктуационных, грамматических и</a:t>
            </a:r>
          </a:p>
          <a:p>
            <a:r>
              <a:rPr lang="ru-RU" dirty="0"/>
              <a:t>смысловых ошибок в структуре целого предложения.</a:t>
            </a: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3" y="5886450"/>
            <a:ext cx="435292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14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1. «Возвращение к началу». </a:t>
            </a:r>
            <a:endParaRPr lang="ru-RU" dirty="0" smtClean="0"/>
          </a:p>
          <a:p>
            <a:r>
              <a:rPr lang="ru-RU" dirty="0" smtClean="0"/>
              <a:t>Логопед </a:t>
            </a:r>
            <a:r>
              <a:rPr lang="ru-RU" dirty="0"/>
              <a:t>предлагает </a:t>
            </a:r>
            <a:r>
              <a:rPr lang="ru-RU" dirty="0" err="1"/>
              <a:t>уче¬никам</a:t>
            </a:r>
            <a:r>
              <a:rPr lang="ru-RU" dirty="0"/>
              <a:t> объединиться в пары. Каждая пара получает текст, в котором, как объясняет логопед, допущена всего одна ошибка в слове — по невнимательности. Чтобы ее найти, нужно воспользоваться карточкой- «</a:t>
            </a:r>
            <a:r>
              <a:rPr lang="ru-RU" dirty="0" err="1"/>
              <a:t>проверялкой</a:t>
            </a:r>
            <a:r>
              <a:rPr lang="ru-RU" dirty="0"/>
              <a:t>». Один ученик двигает карточку от конца текста к началу и «</a:t>
            </a:r>
            <a:r>
              <a:rPr lang="ru-RU" dirty="0" smtClean="0"/>
              <a:t>ловит</a:t>
            </a:r>
            <a:r>
              <a:rPr lang="ru-RU" dirty="0"/>
              <a:t>» в окошко целые слова. Другой ученик читает «</a:t>
            </a:r>
            <a:r>
              <a:rPr lang="ru-RU" dirty="0" smtClean="0"/>
              <a:t>пойманное</a:t>
            </a:r>
            <a:r>
              <a:rPr lang="ru-RU" dirty="0"/>
              <a:t>» слово по слогам точно так, как оно написано. Важно не пропустить ни одного слова и не допускать </a:t>
            </a:r>
            <a:r>
              <a:rPr lang="ru-RU" dirty="0" smtClean="0"/>
              <a:t>чтения </a:t>
            </a:r>
            <a:r>
              <a:rPr lang="ru-RU" dirty="0"/>
              <a:t>по догадке. Учащиеся, раньше всех обнаружившие слово с ошибкой, поднимают руки.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841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0" dirty="0">
                <a:solidFill>
                  <a:schemeClr val="tx1"/>
                </a:solidFill>
              </a:rPr>
              <a:t>2. Ищем «случайные» </a:t>
            </a:r>
            <a:r>
              <a:rPr lang="ru-RU" sz="2800" b="0" dirty="0" smtClean="0">
                <a:solidFill>
                  <a:schemeClr val="tx1"/>
                </a:solidFill>
              </a:rPr>
              <a:t>ошибки</a:t>
            </a:r>
            <a:br>
              <a:rPr lang="ru-RU" sz="2800" b="0" dirty="0" smtClean="0">
                <a:solidFill>
                  <a:schemeClr val="tx1"/>
                </a:solidFill>
              </a:rPr>
            </a:br>
            <a:r>
              <a:rPr lang="ru-RU" sz="2800" b="0" dirty="0" smtClean="0">
                <a:solidFill>
                  <a:schemeClr val="tx1"/>
                </a:solidFill>
              </a:rPr>
              <a:t> </a:t>
            </a:r>
            <a:r>
              <a:rPr lang="ru-RU" sz="2800" b="0" dirty="0">
                <a:solidFill>
                  <a:schemeClr val="tx1"/>
                </a:solidFill>
              </a:rPr>
              <a:t>(I этап самопроверки).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/>
              <a:t>Памятка </a:t>
            </a:r>
          </a:p>
          <a:p>
            <a:pPr marL="0" indent="0" algn="ctr">
              <a:buNone/>
            </a:pPr>
            <a:r>
              <a:rPr lang="ru-RU" dirty="0"/>
              <a:t>Проверь свою работу</a:t>
            </a:r>
          </a:p>
          <a:p>
            <a:r>
              <a:rPr lang="ru-RU" dirty="0"/>
              <a:t>(Первая проверка) Проверь отдельно каждое слово, начиная с последнего:</a:t>
            </a:r>
          </a:p>
          <a:p>
            <a:r>
              <a:rPr lang="ru-RU" dirty="0"/>
              <a:t>•	Не пропустил ли ты букву?</a:t>
            </a:r>
          </a:p>
          <a:p>
            <a:r>
              <a:rPr lang="ru-RU" dirty="0"/>
              <a:t>•	Не добавил ли лишнюю букву?</a:t>
            </a:r>
          </a:p>
          <a:p>
            <a:r>
              <a:rPr lang="ru-RU" dirty="0"/>
              <a:t>•	Не написал ли вместо одной буквы другую?</a:t>
            </a:r>
          </a:p>
          <a:p>
            <a:r>
              <a:rPr lang="ru-RU" dirty="0"/>
              <a:t>•	Правильно ли ты изобразил каждую букву?</a:t>
            </a:r>
          </a:p>
          <a:p>
            <a:r>
              <a:rPr lang="ru-RU" dirty="0"/>
              <a:t>Если в твоей работе больше нет таких ошибок, ты — молодец!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1143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3. Ищем орфографические ошибки (II этап самопроверки).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Памятка </a:t>
            </a:r>
          </a:p>
          <a:p>
            <a:pPr marL="0" indent="0" algn="ctr">
              <a:buNone/>
            </a:pPr>
            <a:r>
              <a:rPr lang="ru-RU" dirty="0"/>
              <a:t>Проверь свою работу</a:t>
            </a:r>
          </a:p>
          <a:p>
            <a:r>
              <a:rPr lang="ru-RU" dirty="0"/>
              <a:t>(Вторая проверка) Проверь отдельно каждое слово, начиная с последнего:</a:t>
            </a:r>
          </a:p>
          <a:p>
            <a:r>
              <a:rPr lang="ru-RU" dirty="0"/>
              <a:t>•	Не словарное ли это слово?</a:t>
            </a:r>
          </a:p>
          <a:p>
            <a:r>
              <a:rPr lang="ru-RU" dirty="0"/>
              <a:t>•	Есть ли в слове орфограммы? Какие?</a:t>
            </a:r>
          </a:p>
          <a:p>
            <a:r>
              <a:rPr lang="ru-RU" dirty="0"/>
              <a:t>•	Обозначь опасные места.</a:t>
            </a:r>
          </a:p>
          <a:p>
            <a:r>
              <a:rPr lang="ru-RU" dirty="0"/>
              <a:t>•	Где возможно, подбери проверочные слова.</a:t>
            </a:r>
          </a:p>
          <a:p>
            <a:r>
              <a:rPr lang="ru-RU" dirty="0"/>
              <a:t>Если в твоей работе больше нет таких ошибок, ты — молодец!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9699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4. Проверка </a:t>
            </a:r>
            <a:r>
              <a:rPr lang="ru-RU" sz="3200" dirty="0" smtClean="0">
                <a:solidFill>
                  <a:schemeClr val="tx1"/>
                </a:solidFill>
              </a:rPr>
              <a:t>предложений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(III этап самопроверки).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/>
              <a:t>Памятка </a:t>
            </a:r>
          </a:p>
          <a:p>
            <a:pPr marL="0" indent="0" algn="ctr">
              <a:buNone/>
            </a:pPr>
            <a:r>
              <a:rPr lang="ru-RU" dirty="0"/>
              <a:t>Проверь свою работу</a:t>
            </a:r>
          </a:p>
          <a:p>
            <a:r>
              <a:rPr lang="ru-RU" dirty="0"/>
              <a:t>(Третья проверка) Проверь целиком каждое предложение, начиная с первого:</a:t>
            </a:r>
          </a:p>
          <a:p>
            <a:r>
              <a:rPr lang="ru-RU" dirty="0"/>
              <a:t>•	Не пропустил ли ты слово?</a:t>
            </a:r>
          </a:p>
          <a:p>
            <a:r>
              <a:rPr lang="ru-RU" dirty="0"/>
              <a:t>•	Не написал ли лишнее слово?</a:t>
            </a:r>
          </a:p>
          <a:p>
            <a:r>
              <a:rPr lang="ru-RU" dirty="0"/>
              <a:t>•	Как написаны предлоги и союзы?</a:t>
            </a:r>
          </a:p>
          <a:p>
            <a:r>
              <a:rPr lang="ru-RU" dirty="0"/>
              <a:t>•	Правильно ли слова связаны друг с другом? (Проверь окончания.)</a:t>
            </a:r>
          </a:p>
          <a:p>
            <a:r>
              <a:rPr lang="ru-RU" dirty="0"/>
              <a:t>•	Есть ли точка в конце и заглавная буква в начале предложения?</a:t>
            </a:r>
          </a:p>
          <a:p>
            <a:r>
              <a:rPr lang="ru-RU" dirty="0"/>
              <a:t>•	Есть ли необходимые запятые и другие знаки?</a:t>
            </a:r>
          </a:p>
          <a:p>
            <a:r>
              <a:rPr lang="ru-RU" dirty="0"/>
              <a:t>Если в твоей работе больше нет таких ошибок, ты — молодец!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7596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239000" cy="1584176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МОДУЛЬ D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Умение самостоятельно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оценивать результаты своей деятельности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/>
              <a:t>1. «Линейка достижений».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14600"/>
            <a:ext cx="7488831" cy="3866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19993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2. «Оцени работу сам!» </a:t>
            </a: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7848872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4651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3.	«Карта самонаблюдений». </a:t>
            </a:r>
          </a:p>
        </p:txBody>
      </p:sp>
      <p:pic>
        <p:nvPicPr>
          <p:cNvPr id="1434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41682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9518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5. «Лесенка успеха». 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691276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4875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7239000" cy="1296144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ПРОГРАММА  КОМПЛЕКСНОГО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СОПРОВОЖДЕНИЯ УЧАЩИХСЯ  С  НАРУШЕНИЯМИ ПИСЬМЕННОЙ  РЕЧИ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9416"/>
            <a:ext cx="8784976" cy="484632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err="1"/>
              <a:t>Метусс</a:t>
            </a:r>
            <a:r>
              <a:rPr lang="ru-RU" dirty="0"/>
              <a:t> Е.В., Литвина А.В., </a:t>
            </a:r>
            <a:r>
              <a:rPr lang="ru-RU" dirty="0" err="1"/>
              <a:t>Турта</a:t>
            </a:r>
            <a:r>
              <a:rPr lang="ru-RU" dirty="0"/>
              <a:t> О.С., </a:t>
            </a:r>
            <a:r>
              <a:rPr lang="ru-RU" dirty="0" err="1"/>
              <a:t>Бурина</a:t>
            </a:r>
            <a:r>
              <a:rPr lang="ru-RU" dirty="0"/>
              <a:t> Е.Д</a:t>
            </a:r>
            <a:r>
              <a:rPr lang="ru-RU" dirty="0" smtClean="0"/>
              <a:t>..</a:t>
            </a:r>
          </a:p>
          <a:p>
            <a:r>
              <a:rPr lang="ru-RU" b="1" u="sng" dirty="0"/>
              <a:t>Цель </a:t>
            </a:r>
            <a:r>
              <a:rPr lang="ru-RU" b="1" u="sng" dirty="0" smtClean="0"/>
              <a:t>программы: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i="1" dirty="0" smtClean="0"/>
              <a:t>формирование </a:t>
            </a:r>
            <a:r>
              <a:rPr lang="ru-RU" i="1" dirty="0"/>
              <a:t>у детей коммуникативных навыков, навыков учебной деятельности и правильного распределения времени, планирования своих действий и самоконтроля.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365104"/>
            <a:ext cx="3168352" cy="249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02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5. </a:t>
            </a:r>
            <a:r>
              <a:rPr lang="ru-RU" dirty="0">
                <a:solidFill>
                  <a:schemeClr val="tx1"/>
                </a:solidFill>
              </a:rPr>
              <a:t>«Я так чувствую...» </a:t>
            </a:r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7704855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02336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Коррекция звукопроизношения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09725"/>
            <a:ext cx="7056784" cy="484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2001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растущий </a:t>
            </a:r>
            <a:r>
              <a:rPr lang="ru-RU" dirty="0">
                <a:solidFill>
                  <a:schemeClr val="tx1"/>
                </a:solidFill>
              </a:rPr>
              <a:t>«</a:t>
            </a:r>
            <a:r>
              <a:rPr lang="ru-RU" dirty="0" smtClean="0">
                <a:solidFill>
                  <a:schemeClr val="tx1"/>
                </a:solidFill>
              </a:rPr>
              <a:t>человечек»: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612068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76592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МОДУЛЬ Е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Умение произвольно управлять своим вниманием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и темпом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«В ритме вальса». </a:t>
            </a:r>
            <a:endParaRPr lang="ru-RU" dirty="0" smtClean="0"/>
          </a:p>
          <a:p>
            <a:r>
              <a:rPr lang="ru-RU" dirty="0"/>
              <a:t>Логопед диктует: «Раз-два-три, раз-два-три...», при этом он то замедляет, то ускоряет темп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75000"/>
            <a:ext cx="7488831" cy="2774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9831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2.	Сложение и вычитание букв.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Пример:      </a:t>
            </a:r>
            <a:endParaRPr lang="ru-RU" dirty="0" smtClean="0"/>
          </a:p>
          <a:p>
            <a:r>
              <a:rPr lang="ru-RU" dirty="0" smtClean="0"/>
              <a:t>  </a:t>
            </a:r>
            <a:r>
              <a:rPr lang="ru-RU" dirty="0"/>
              <a:t>ДО + МУ - У =</a:t>
            </a:r>
          </a:p>
          <a:p>
            <a:r>
              <a:rPr lang="ru-RU" dirty="0"/>
              <a:t>КАР - АР + У + БИК =</a:t>
            </a:r>
          </a:p>
          <a:p>
            <a:r>
              <a:rPr lang="ru-RU" dirty="0"/>
              <a:t> СОР - Р + КОЛ =</a:t>
            </a:r>
          </a:p>
          <a:p>
            <a:r>
              <a:rPr lang="ru-RU" dirty="0"/>
              <a:t> СОК - К + БА + КАР - Р =</a:t>
            </a:r>
          </a:p>
          <a:p>
            <a:r>
              <a:rPr lang="ru-RU" dirty="0"/>
              <a:t> ГО + РАМ - AM + ОХ =</a:t>
            </a:r>
          </a:p>
          <a:p>
            <a:r>
              <a:rPr lang="ru-RU" dirty="0"/>
              <a:t> АРС - С + БУС - С + 3 =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5377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6.	«Самый зоркий». </a:t>
            </a:r>
          </a:p>
        </p:txBody>
      </p:sp>
      <p:pic>
        <p:nvPicPr>
          <p:cNvPr id="204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3"/>
            <a:ext cx="7560839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8919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Целенаправленная программа </a:t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позволяет решать следующие 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•	развивать умения и навыки планирования и </a:t>
            </a:r>
            <a:r>
              <a:rPr lang="ru-RU" dirty="0" smtClean="0"/>
              <a:t>организации </a:t>
            </a:r>
            <a:r>
              <a:rPr lang="ru-RU" dirty="0"/>
              <a:t>деятельности;</a:t>
            </a:r>
          </a:p>
          <a:p>
            <a:r>
              <a:rPr lang="ru-RU" dirty="0"/>
              <a:t>•	развивать умение произвольно управлять вниманием; регулировать темп деятельности, синхронизировать свою работу с работой группы;</a:t>
            </a:r>
          </a:p>
          <a:p>
            <a:r>
              <a:rPr lang="ru-RU" dirty="0"/>
              <a:t>•	формировать навыки самоконтроля;</a:t>
            </a:r>
          </a:p>
          <a:p>
            <a:r>
              <a:rPr lang="ru-RU" dirty="0"/>
              <a:t>•	развивать коммуникативные навыки в процессе </a:t>
            </a:r>
            <a:r>
              <a:rPr lang="ru-RU" dirty="0" smtClean="0"/>
              <a:t>учебной </a:t>
            </a:r>
            <a:r>
              <a:rPr lang="ru-RU" dirty="0"/>
              <a:t>деятельности;</a:t>
            </a:r>
          </a:p>
          <a:p>
            <a:r>
              <a:rPr lang="ru-RU" dirty="0"/>
              <a:t>•	повышать мотивацию к обучению и преодолению </a:t>
            </a:r>
            <a:r>
              <a:rPr lang="ru-RU" dirty="0" smtClean="0"/>
              <a:t>учебных </a:t>
            </a:r>
            <a:r>
              <a:rPr lang="ru-RU" dirty="0"/>
              <a:t>затруднений;</a:t>
            </a:r>
          </a:p>
          <a:p>
            <a:r>
              <a:rPr lang="ru-RU" dirty="0"/>
              <a:t>•	развивать рефлексию в процессе учебной деятельности;</a:t>
            </a:r>
          </a:p>
          <a:p>
            <a:r>
              <a:rPr lang="ru-RU" dirty="0"/>
              <a:t>•	формирование положительной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«</a:t>
            </a:r>
            <a:r>
              <a:rPr lang="ru-RU" dirty="0"/>
              <a:t>Я-концепции».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157192"/>
            <a:ext cx="2592288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298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СТРУКТУРА      ПРОГРАММЫ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Модуль А: Умение правильно воспринимать </a:t>
            </a:r>
            <a:r>
              <a:rPr lang="ru-RU" dirty="0" smtClean="0"/>
              <a:t>словесную </a:t>
            </a:r>
            <a:r>
              <a:rPr lang="ru-RU" dirty="0"/>
              <a:t>или письменную инструкцию.</a:t>
            </a:r>
          </a:p>
          <a:p>
            <a:r>
              <a:rPr lang="ru-RU" dirty="0"/>
              <a:t>Модуль В: Умение планировать действия по </a:t>
            </a:r>
            <a:r>
              <a:rPr lang="ru-RU" dirty="0" smtClean="0"/>
              <a:t>выполнению </a:t>
            </a:r>
            <a:r>
              <a:rPr lang="ru-RU" dirty="0"/>
              <a:t>задания.</a:t>
            </a:r>
          </a:p>
          <a:p>
            <a:r>
              <a:rPr lang="ru-RU" dirty="0"/>
              <a:t>Модуль С: Умение осуществлять итоговый </a:t>
            </a:r>
            <a:r>
              <a:rPr lang="ru-RU" dirty="0" smtClean="0"/>
              <a:t>самоконтроль</a:t>
            </a:r>
            <a:r>
              <a:rPr lang="ru-RU" dirty="0"/>
              <a:t>.</a:t>
            </a:r>
          </a:p>
          <a:p>
            <a:r>
              <a:rPr lang="ru-RU" dirty="0"/>
              <a:t>Модуль D: Умение самостоятельно оценивать </a:t>
            </a:r>
            <a:r>
              <a:rPr lang="ru-RU" dirty="0" smtClean="0"/>
              <a:t>результаты </a:t>
            </a:r>
            <a:r>
              <a:rPr lang="ru-RU" dirty="0"/>
              <a:t>своей деятельности.</a:t>
            </a:r>
          </a:p>
          <a:p>
            <a:r>
              <a:rPr lang="ru-RU" dirty="0"/>
              <a:t>Модуль Е: Умение произвольно управлять своим </a:t>
            </a:r>
            <a:r>
              <a:rPr lang="ru-RU" dirty="0" smtClean="0"/>
              <a:t>вниманием </a:t>
            </a:r>
            <a:r>
              <a:rPr lang="ru-RU" dirty="0"/>
              <a:t>и темпом деятельности.</a:t>
            </a:r>
          </a:p>
          <a:p>
            <a:r>
              <a:rPr lang="ru-RU" dirty="0"/>
              <a:t>Модуль F: Умение общаться в учебной ситуации.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589240"/>
            <a:ext cx="1800200" cy="126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34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7239000" cy="144016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МОДУЛЬ А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Умение воспринимать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словесную или письменную инструкцию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u="sng" dirty="0" smtClean="0"/>
              <a:t>УПРАЖНЕНИЯ</a:t>
            </a:r>
          </a:p>
          <a:p>
            <a:r>
              <a:rPr lang="ru-RU" dirty="0"/>
              <a:t>1.	«Что нового?» Ученикам предъявляется текст для списывания или читается текст диктанта, в который введена явно новая для детей информация. По прочтении текста логопед задает вопросы: «Что нового вы узнали? Что вам было известно раньше? Откуда вы это узнали?».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941168"/>
            <a:ext cx="2016224" cy="1916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701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/>
          <a:lstStyle/>
          <a:p>
            <a:pPr algn="ctr"/>
            <a:r>
              <a:rPr lang="ru-RU" u="sng" dirty="0" smtClean="0"/>
              <a:t>Артикуляционная гимнастика</a:t>
            </a:r>
          </a:p>
          <a:p>
            <a:pPr marL="0" indent="0">
              <a:buNone/>
            </a:pPr>
            <a:r>
              <a:rPr lang="ru-RU" dirty="0" smtClean="0"/>
              <a:t>Выполнение гимнастики с руками под детскую песенку, а потом спросить детей о чем была песенка.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204864"/>
            <a:ext cx="252028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48880"/>
            <a:ext cx="2736304" cy="4186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322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 «Светофор». 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У </a:t>
            </a:r>
            <a:r>
              <a:rPr lang="ru-RU" dirty="0"/>
              <a:t>детей красный и зеленый сигналы.</a:t>
            </a:r>
          </a:p>
          <a:p>
            <a:pPr marL="0" indent="0">
              <a:buNone/>
            </a:pPr>
            <a:r>
              <a:rPr lang="ru-RU" dirty="0"/>
              <a:t>Логопед быстро читает 10-12 утверждений, среди которых есть верные и неверные. Если утверждение верно, дети поднимают зеленые сигналы, если неверно — красные. В конце игры разбираются утверждения, на которые были даны противоречивые ответы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229200"/>
            <a:ext cx="2952328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95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/>
          <a:lstStyle/>
          <a:p>
            <a:pPr algn="ctr"/>
            <a:r>
              <a:rPr lang="ru-RU" dirty="0" smtClean="0"/>
              <a:t>3. «Письмо </a:t>
            </a:r>
            <a:r>
              <a:rPr lang="ru-RU" dirty="0"/>
              <a:t>с пропусками». </a:t>
            </a: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Логопед </a:t>
            </a:r>
            <a:r>
              <a:rPr lang="ru-RU" dirty="0"/>
              <a:t>дает задание: «</a:t>
            </a:r>
            <a:r>
              <a:rPr lang="ru-RU" dirty="0" smtClean="0"/>
              <a:t>Я буду </a:t>
            </a:r>
            <a:r>
              <a:rPr lang="ru-RU" dirty="0"/>
              <a:t>диктовать предложение, а вы записывайте, но вместо буквы О всегда ставьте точку». Таким образом дети записывают 2-3 предложения. Затем логопед предлагает им, например, не писать окончания прилагательных, а ставить вместо них звездочку.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010" y="4365104"/>
            <a:ext cx="3600400" cy="2300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35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/>
          <a:lstStyle/>
          <a:p>
            <a:r>
              <a:rPr lang="ru-RU" dirty="0"/>
              <a:t>4. «Внимание и счет».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Перед </a:t>
            </a:r>
            <a:r>
              <a:rPr lang="ru-RU" dirty="0"/>
              <a:t>каждым ребенком лежит набор карточек с цифрами от 1 до 6.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Логопед </a:t>
            </a:r>
            <a:r>
              <a:rPr lang="ru-RU" dirty="0"/>
              <a:t>просит детей поднимать карточку с цифрой, соответствующей позиции звука, которым отличается пара слов.</a:t>
            </a:r>
          </a:p>
          <a:p>
            <a:r>
              <a:rPr lang="ru-RU" dirty="0"/>
              <a:t>Например: борода — города, редкий — резкий, икра — игра, попугай — поругай, барак — баран, балка — палка, лиловый — ледовый.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490329"/>
            <a:ext cx="266429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250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151</TotalTime>
  <Words>616</Words>
  <Application>Microsoft Office PowerPoint</Application>
  <PresentationFormat>Экран (4:3)</PresentationFormat>
  <Paragraphs>99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Коррекционно-развивающая деятельность учителя-логопеда в педагогической лаборатории  учитель-логопед Колодий Л.Н.</vt:lpstr>
      <vt:lpstr>ПРОГРАММА  КОМПЛЕКСНОГО СОПРОВОЖДЕНИЯ УЧАЩИХСЯ  С  НАРУШЕНИЯМИ ПИСЬМЕННОЙ  РЕЧИ </vt:lpstr>
      <vt:lpstr>Целенаправленная программа  позволяет решать следующие задачи:</vt:lpstr>
      <vt:lpstr>СТРУКТУРА      ПРОГРАММЫ</vt:lpstr>
      <vt:lpstr>МОДУЛЬ А Умение воспринимать словесную или письменную инструкцию </vt:lpstr>
      <vt:lpstr>Презентация PowerPoint</vt:lpstr>
      <vt:lpstr>Презентация PowerPoint</vt:lpstr>
      <vt:lpstr>Презентация PowerPoint</vt:lpstr>
      <vt:lpstr>Презентация PowerPoint</vt:lpstr>
      <vt:lpstr>МОДУЛЬ   В Умение  планировать действия по выполнению учебной инструкции и действовать по плану </vt:lpstr>
      <vt:lpstr>МОДУЛЬ С Умение осуществлять итоговый самоконтроль </vt:lpstr>
      <vt:lpstr>Презентация PowerPoint</vt:lpstr>
      <vt:lpstr>2. Ищем «случайные» ошибки  (I этап самопроверки). </vt:lpstr>
      <vt:lpstr>3. Ищем орфографические ошибки (II этап самопроверки). </vt:lpstr>
      <vt:lpstr>4. Проверка предложений  (III этап самопроверки). </vt:lpstr>
      <vt:lpstr>МОДУЛЬ D Умение самостоятельно оценивать результаты своей деятельности </vt:lpstr>
      <vt:lpstr>2. «Оцени работу сам!» </vt:lpstr>
      <vt:lpstr>3. «Карта самонаблюдений». </vt:lpstr>
      <vt:lpstr>5. «Лесенка успеха». </vt:lpstr>
      <vt:lpstr>5. «Я так чувствую...» </vt:lpstr>
      <vt:lpstr>Коррекция звукопроизношения</vt:lpstr>
      <vt:lpstr>растущий «человечек»: </vt:lpstr>
      <vt:lpstr>МОДУЛЬ Е Умение произвольно управлять своим вниманием и темпом деятельности</vt:lpstr>
      <vt:lpstr>2. Сложение и вычитание букв. </vt:lpstr>
      <vt:lpstr>6. «Самый зоркий».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Коррекционно-развивающая деятельность учителя-логопеда в педагогической лаборатории</dc:title>
  <dc:creator>Lilya</dc:creator>
  <cp:lastModifiedBy>Lilya</cp:lastModifiedBy>
  <cp:revision>15</cp:revision>
  <dcterms:created xsi:type="dcterms:W3CDTF">2014-03-18T14:58:18Z</dcterms:created>
  <dcterms:modified xsi:type="dcterms:W3CDTF">2019-03-12T14:26:35Z</dcterms:modified>
</cp:coreProperties>
</file>