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1"/>
  </p:notesMasterIdLst>
  <p:sldIdLst>
    <p:sldId id="287" r:id="rId2"/>
    <p:sldId id="294" r:id="rId3"/>
    <p:sldId id="257" r:id="rId4"/>
    <p:sldId id="289" r:id="rId5"/>
    <p:sldId id="295" r:id="rId6"/>
    <p:sldId id="296" r:id="rId7"/>
    <p:sldId id="292" r:id="rId8"/>
    <p:sldId id="300" r:id="rId9"/>
    <p:sldId id="29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0675" autoAdjust="0"/>
  </p:normalViewPr>
  <p:slideViewPr>
    <p:cSldViewPr>
      <p:cViewPr varScale="1">
        <p:scale>
          <a:sx n="70" d="100"/>
          <a:sy n="70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252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&#1076;&#1080;&#1072;&#1075;&#1088;&#1072;&#1084;&#1084;&#1072;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/>
              <a:t>Результаты контрольных краевых работ</a:t>
            </a:r>
          </a:p>
        </c:rich>
      </c:tx>
      <c:layout>
        <c:manualLayout>
          <c:xMode val="edge"/>
          <c:yMode val="edge"/>
          <c:x val="0.13964639836687112"/>
          <c:y val="2.8884649680310119E-2"/>
        </c:manualLayout>
      </c:layout>
    </c:title>
    <c:plotArea>
      <c:layout>
        <c:manualLayout>
          <c:layoutTarget val="inner"/>
          <c:xMode val="edge"/>
          <c:yMode val="edge"/>
          <c:x val="0.10756311348075909"/>
          <c:y val="0.19220055710306416"/>
          <c:w val="0.86890827608675625"/>
          <c:h val="0.67130919220055885"/>
        </c:manualLayout>
      </c:layout>
      <c:barChart>
        <c:barDir val="col"/>
        <c:grouping val="clustered"/>
        <c:ser>
          <c:idx val="0"/>
          <c:order val="0"/>
          <c:tx>
            <c:v>"5"</c:v>
          </c:tx>
          <c:spPr>
            <a:ln>
              <a:solidFill>
                <a:schemeClr val="tx1"/>
              </a:solidFill>
            </a:ln>
          </c:spPr>
          <c:dLbls>
            <c:showSerName val="1"/>
          </c:dLbls>
          <c:trendline>
            <c:trendlineType val="linear"/>
          </c:trendline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12</c:v>
              </c:pt>
            </c:numLit>
          </c:val>
        </c:ser>
        <c:ser>
          <c:idx val="1"/>
          <c:order val="1"/>
          <c:tx>
            <c:v>"4"</c:v>
          </c:tx>
          <c:spPr>
            <a:ln>
              <a:solidFill>
                <a:schemeClr val="tx1"/>
              </a:solidFill>
            </a:ln>
          </c:spPr>
          <c:dLbls>
            <c:showSerName val="1"/>
          </c:dLbls>
          <c:trendline>
            <c:trendlineType val="linear"/>
          </c:trendline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8</c:v>
              </c:pt>
            </c:numLit>
          </c:val>
        </c:ser>
        <c:ser>
          <c:idx val="2"/>
          <c:order val="2"/>
          <c:tx>
            <c:v>"3"</c:v>
          </c:tx>
          <c:spPr>
            <a:solidFill>
              <a:schemeClr val="bg2"/>
            </a:solidFill>
            <a:ln>
              <a:solidFill>
                <a:schemeClr val="tx1"/>
              </a:solidFill>
            </a:ln>
          </c:spPr>
          <c:dLbls>
            <c:showSerName val="1"/>
          </c:dLbls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ser>
          <c:idx val="3"/>
          <c:order val="3"/>
          <c:tx>
            <c:v>"0"</c:v>
          </c:tx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0</c:v>
              </c:pt>
            </c:numLit>
          </c:val>
        </c:ser>
        <c:ser>
          <c:idx val="4"/>
          <c:order val="4"/>
          <c:tx>
            <c:v>"5"</c:v>
          </c:tx>
          <c:spPr>
            <a:ln>
              <a:solidFill>
                <a:schemeClr val="tx1"/>
              </a:solidFill>
            </a:ln>
          </c:spPr>
          <c:dLbls>
            <c:showSerName val="1"/>
          </c:dLbls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13</c:v>
              </c:pt>
            </c:numLit>
          </c:val>
        </c:ser>
        <c:ser>
          <c:idx val="5"/>
          <c:order val="5"/>
          <c:tx>
            <c:v>"4"</c:v>
          </c:tx>
          <c:spPr>
            <a:ln>
              <a:solidFill>
                <a:schemeClr val="tx1"/>
              </a:solidFill>
            </a:ln>
          </c:spPr>
          <c:dLbls>
            <c:showSerName val="1"/>
          </c:dLbls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8</c:v>
              </c:pt>
            </c:numLit>
          </c:val>
        </c:ser>
        <c:ser>
          <c:idx val="6"/>
          <c:order val="6"/>
          <c:tx>
            <c:v>"3"</c:v>
          </c:tx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0</c:v>
              </c:pt>
            </c:numLit>
          </c:val>
        </c:ser>
        <c:ser>
          <c:idx val="7"/>
          <c:order val="7"/>
          <c:tx>
            <c:v>"5"</c:v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</c:spPr>
          <c:dLbls>
            <c:showSerName val="1"/>
          </c:dLbls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8</c:v>
              </c:pt>
            </c:numLit>
          </c:val>
        </c:ser>
        <c:ser>
          <c:idx val="8"/>
          <c:order val="8"/>
          <c:tx>
            <c:v>"4"</c:v>
          </c:tx>
          <c:spPr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c:spPr>
          <c:dLbls>
            <c:showSerName val="1"/>
          </c:dLbls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11</c:v>
              </c:pt>
            </c:numLit>
          </c:val>
        </c:ser>
        <c:ser>
          <c:idx val="9"/>
          <c:order val="9"/>
          <c:tx>
            <c:v>"3"</c:v>
          </c:tx>
          <c:spPr>
            <a:ln>
              <a:solidFill>
                <a:schemeClr val="tx1"/>
              </a:solidFill>
            </a:ln>
          </c:spPr>
          <c:dLbls>
            <c:showSerName val="1"/>
          </c:dLbls>
          <c:cat>
            <c:strLit>
              <c:ptCount val="1"/>
              <c:pt idx="0">
                <c:v>математика</c:v>
              </c:pt>
            </c:strLit>
          </c:cat>
          <c:val>
            <c:numLit>
              <c:formatCode>General</c:formatCode>
              <c:ptCount val="1"/>
              <c:pt idx="0">
                <c:v>2</c:v>
              </c:pt>
            </c:numLit>
          </c:val>
        </c:ser>
        <c:axId val="112696704"/>
        <c:axId val="112748800"/>
      </c:barChart>
      <c:catAx>
        <c:axId val="112696704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ru-RU" sz="1600"/>
                  <a:t>                                            математика                   общеучебные 
                                                                                   умения</a:t>
                </a:r>
              </a:p>
            </c:rich>
          </c:tx>
          <c:layout>
            <c:manualLayout>
              <c:xMode val="edge"/>
              <c:yMode val="edge"/>
              <c:x val="0.18151275399878053"/>
              <c:y val="0.87743732590529133"/>
            </c:manualLayout>
          </c:layout>
        </c:title>
        <c:tickLblPos val="none"/>
        <c:crossAx val="112748800"/>
        <c:crosses val="autoZero"/>
        <c:lblAlgn val="ctr"/>
        <c:lblOffset val="100"/>
      </c:catAx>
      <c:valAx>
        <c:axId val="112748800"/>
        <c:scaling>
          <c:orientation val="minMax"/>
        </c:scaling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/>
                  <a:t>русский язык</a:t>
                </a:r>
              </a:p>
            </c:rich>
          </c:tx>
          <c:layout>
            <c:manualLayout>
              <c:xMode val="edge"/>
              <c:yMode val="edge"/>
              <c:x val="0.18151275399878053"/>
              <c:y val="0.880222841225626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126967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D2765-0034-4A8E-A5AA-808E3BA8DB33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DE48B-DBAF-4BE0-B785-50B6DDB457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9118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DE48B-DBAF-4BE0-B785-50B6DDB4573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нашей лаборатории ведется мониторинг по следующим направлениям: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(слайд 19)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Обучаемости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учащихся по основным учебным дисциплинам;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Изучения уровня воспитанности учащихся;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Интеллектуальных способностей, влияющих на обучение;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Личностных особенностей учащихся;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Мотивационной сферы;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Социального статуса в школьном коллективе;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Развития письменной и устной речи. </a:t>
            </a:r>
            <a:endParaRPr lang="ru-RU" sz="1200" kern="120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DE48B-DBAF-4BE0-B785-50B6DDB4573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результатам логопедического  обследования устной и письменной речи: было выявлено 64 % учащихся в классе с нарушениями устной и письменной речи.  Речевые нарушения у детей, как отмечают многие исследователи, почти всегда сопровождаются более или менее выраженными нарушениями в формировании когнитивных,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общеучебных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коммуникативных навыков.</a:t>
            </a:r>
            <a:endParaRPr lang="ru-RU" sz="1200" i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результате коррекционно-логопедических занятий с совместной деятельностью учителя и родителей, у учащихся уменьшилось количество специфических ошибок, поставлены и автоматизированы все звуки.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DE48B-DBAF-4BE0-B785-50B6DDB4573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Выявлена положительная динамика в развитии познавательной сферы учащихся класса.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Красным цветом обозначен на диаграмме низкий уровень,  зеленым - высокий уровень развития психических процессов: слуховой, зрительной памяти, внимания, мышления. Мы видим, что в первом классе выявлено большое количество учащихся с низким и ниже среднего  уровнем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сформированности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психических процессов, а в 4-м классе у преобладающего количества учащихся выявлен средний и выше среднего уровень развития.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DE48B-DBAF-4BE0-B785-50B6DDB4573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DE48B-DBAF-4BE0-B785-50B6DDB4573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Повышение уровня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общеучебных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показателей развития учащихся;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105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Отмечается положительная динамика в приобретении навыков учебной самостоятельности, инициативности и ответственности учащихся начальных классов, умение контролировать свою деятельность, устанавливать и устранять причины возникающих трудностей, что подтверждается результатами Контрольных краевых работ и психологическими исследованиями.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DE48B-DBAF-4BE0-B785-50B6DDB4573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86C18B-7164-484E-9CC6-B1F806763CC0}" type="datetimeFigureOut">
              <a:rPr lang="ru-RU" smtClean="0"/>
              <a:pPr/>
              <a:t>13.05.2014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7F07D24-755C-4EF4-AF44-2E7C09A9A5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"/>
            <a:ext cx="8715436" cy="4286255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МАСТЕР-КЛАСС</a:t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«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Формирование личностной </a:t>
            </a:r>
            <a:r>
              <a:rPr lang="ru-RU" sz="3200" dirty="0" err="1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саморегуляции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 в процессе обучения детей в начальной школе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» </a:t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КРУГЛЫЙ СТОЛ</a:t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«Школьные трудности как комплексная психолого-педагогическая проблема»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4214818"/>
            <a:ext cx="42148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Подготовили: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Учитель-логопед Колодий Л.Н.</a:t>
            </a:r>
          </a:p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Педагог-психолог </a:t>
            </a:r>
            <a:r>
              <a:rPr lang="ru-RU" sz="2000" b="1" dirty="0" err="1" smtClean="0">
                <a:latin typeface="Arial" charset="0"/>
              </a:rPr>
              <a:t>Кирик</a:t>
            </a:r>
            <a:r>
              <a:rPr lang="ru-RU" sz="2000" b="1" dirty="0" smtClean="0">
                <a:latin typeface="Arial" charset="0"/>
              </a:rPr>
              <a:t> Л.П.</a:t>
            </a:r>
            <a:endParaRPr lang="ru-RU" sz="20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90944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Wingdings" pitchFamily="2" charset="2"/>
              <a:buChar char="ü"/>
            </a:pPr>
            <a:r>
              <a:rPr lang="ru-RU" dirty="0" smtClean="0"/>
              <a:t>Просмотр </a:t>
            </a:r>
            <a:r>
              <a:rPr lang="ru-RU" dirty="0" err="1" smtClean="0"/>
              <a:t>видео-фрагмента</a:t>
            </a:r>
            <a:r>
              <a:rPr lang="ru-RU" dirty="0" smtClean="0"/>
              <a:t> занятия психолого-логопедического сопровождения учащихся.</a:t>
            </a:r>
          </a:p>
          <a:p>
            <a:pPr marL="624078" indent="-514350">
              <a:buFont typeface="Wingdings" pitchFamily="2" charset="2"/>
              <a:buChar char="ü"/>
            </a:pPr>
            <a:r>
              <a:rPr lang="ru-RU" dirty="0" smtClean="0"/>
              <a:t>Проигрывание приемов и упражнений, способствующих формированию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учащихся начальной школы.</a:t>
            </a:r>
          </a:p>
          <a:p>
            <a:pPr marL="624078" indent="-514350">
              <a:buFont typeface="Wingdings" pitchFamily="2" charset="2"/>
              <a:buChar char="ü"/>
            </a:pPr>
            <a:r>
              <a:rPr lang="ru-RU" dirty="0" smtClean="0"/>
              <a:t>Программа «Школа для родителей».</a:t>
            </a:r>
          </a:p>
          <a:p>
            <a:pPr marL="624078" indent="-514350">
              <a:buFont typeface="Wingdings" pitchFamily="2" charset="2"/>
              <a:buChar char="ü"/>
            </a:pPr>
            <a:r>
              <a:rPr lang="ru-RU" dirty="0" smtClean="0"/>
              <a:t>Практические рекомендации.</a:t>
            </a:r>
          </a:p>
          <a:p>
            <a:pPr marL="624078" indent="-514350">
              <a:buFont typeface="Wingdings" pitchFamily="2" charset="2"/>
              <a:buChar char="ü"/>
            </a:pPr>
            <a:r>
              <a:rPr lang="ru-RU" dirty="0" smtClean="0"/>
              <a:t>Мониторинг полученных результатов.</a:t>
            </a:r>
          </a:p>
          <a:p>
            <a:pPr marL="624078" indent="-514350" algn="ctr">
              <a:buNone/>
            </a:pPr>
            <a:endParaRPr lang="ru-RU" dirty="0" smtClean="0"/>
          </a:p>
          <a:p>
            <a:pPr marL="624078" indent="-51435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Формы работы: </a:t>
            </a:r>
          </a:p>
          <a:p>
            <a:pPr marL="624078" indent="-514350">
              <a:buNone/>
            </a:pPr>
            <a:r>
              <a:rPr lang="ru-RU" dirty="0" smtClean="0"/>
              <a:t>     мини-лекция, раздаточный материал (памятки), дискуссия, разбор случаев из практики, фрагмент итогового занятия.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chemeClr val="bg2">
                    <a:lumMod val="25000"/>
                  </a:schemeClr>
                </a:solidFill>
              </a:rPr>
              <a:t>Содержание деятельности</a:t>
            </a: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/>
            </a:r>
            <a:br>
              <a:rPr lang="ru-RU" sz="2800" i="1" dirty="0" smtClean="0">
                <a:solidFill>
                  <a:srgbClr val="002060"/>
                </a:solidFill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214290"/>
            <a:ext cx="8786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ШКОЛА ДЛЯ РОДИТЕЛЕЙ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97795"/>
            <a:ext cx="21993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2910" y="857232"/>
            <a:ext cx="7743852" cy="4500594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1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100" b="1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1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None/>
            </a:pPr>
            <a:r>
              <a:rPr lang="ru-RU" dirty="0" smtClean="0">
                <a:solidFill>
                  <a:schemeClr val="accent1"/>
                </a:solidFill>
              </a:rPr>
              <a:t>    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Задачи:</a:t>
            </a:r>
          </a:p>
          <a:p>
            <a:pPr marL="624078" indent="-514350">
              <a:buFont typeface="Wingdings" pitchFamily="2" charset="2"/>
              <a:buChar char="ü"/>
            </a:pPr>
            <a:r>
              <a:rPr lang="ru-RU" dirty="0" smtClean="0"/>
              <a:t>Вовлечение семьи в единое образовательно-воспитательное пространство, субъектом которого должны стать родители.</a:t>
            </a:r>
          </a:p>
          <a:p>
            <a:pPr marL="624078" indent="-514350">
              <a:buFont typeface="Wingdings" pitchFamily="2" charset="2"/>
              <a:buChar char="ü"/>
            </a:pPr>
            <a:r>
              <a:rPr lang="ru-RU" dirty="0" smtClean="0"/>
              <a:t>Развитие сотруднических отношений между педагогами и родителями, формирование гуманных отношений между детьми и родителями.</a:t>
            </a:r>
          </a:p>
          <a:p>
            <a:pPr marL="624078" indent="-514350">
              <a:buFont typeface="Wingdings" pitchFamily="2" charset="2"/>
              <a:buChar char="ü"/>
            </a:pPr>
            <a:r>
              <a:rPr lang="ru-RU" dirty="0" smtClean="0"/>
              <a:t>Формирование нравственно-ориентированной личности ребенка, обладающего коммуникативной культурой и стремящегося к реализации своих способностей, раскрытию и развитию индивидуальности.</a:t>
            </a:r>
          </a:p>
          <a:p>
            <a:pPr marL="624078" indent="-514350" algn="ctr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Формы взаимодействия</a:t>
            </a:r>
          </a:p>
          <a:p>
            <a:pPr marL="624078" indent="-514350">
              <a:buNone/>
            </a:pPr>
            <a:r>
              <a:rPr lang="ru-RU" dirty="0" smtClean="0"/>
              <a:t>     родительские собрания, индивидуальные и групповые консультации, беседы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solidFill>
                  <a:schemeClr val="bg2">
                    <a:lumMod val="25000"/>
                  </a:schemeClr>
                </a:solidFill>
              </a:rPr>
              <a:t>МОНИТОРИНГ</a:t>
            </a:r>
            <a:r>
              <a:rPr lang="ru-RU" sz="4400" i="1" dirty="0" smtClean="0">
                <a:solidFill>
                  <a:srgbClr val="002060"/>
                </a:solidFill>
              </a:rPr>
              <a:t/>
            </a:r>
            <a:br>
              <a:rPr lang="ru-RU" sz="4400" i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14974"/>
          </a:xfrm>
        </p:spPr>
        <p:txBody>
          <a:bodyPr/>
          <a:lstStyle/>
          <a:p>
            <a:r>
              <a:rPr lang="ru-RU" sz="2800" dirty="0" err="1" smtClean="0"/>
              <a:t>Обучаемости</a:t>
            </a:r>
            <a:r>
              <a:rPr lang="ru-RU" sz="2800" dirty="0" smtClean="0"/>
              <a:t> учащихся по основным учебным дисциплинам;</a:t>
            </a:r>
          </a:p>
          <a:p>
            <a:r>
              <a:rPr lang="ru-RU" sz="2800" dirty="0" smtClean="0"/>
              <a:t>Изучения уровня воспитанности учащихся;</a:t>
            </a:r>
          </a:p>
          <a:p>
            <a:r>
              <a:rPr lang="ru-RU" sz="2800" dirty="0" smtClean="0"/>
              <a:t>Интеллектуальных способностей, влияющих на обучение;</a:t>
            </a:r>
          </a:p>
          <a:p>
            <a:r>
              <a:rPr lang="ru-RU" sz="2800" dirty="0" smtClean="0"/>
              <a:t>Личностных особенностей учащихся;</a:t>
            </a:r>
          </a:p>
          <a:p>
            <a:r>
              <a:rPr lang="ru-RU" sz="2800" dirty="0" smtClean="0"/>
              <a:t>Мотивационной сферы;</a:t>
            </a:r>
          </a:p>
          <a:p>
            <a:r>
              <a:rPr lang="ru-RU" sz="2800" dirty="0" smtClean="0"/>
              <a:t>Социального статуса в школьном коллективе;</a:t>
            </a:r>
          </a:p>
          <a:p>
            <a:r>
              <a:rPr lang="ru-RU" sz="2800" dirty="0" smtClean="0"/>
              <a:t>Развития письменной и устной речи.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0"/>
            <a:ext cx="8763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graphicFrame>
        <p:nvGraphicFramePr>
          <p:cNvPr id="7170" name="Object 1"/>
          <p:cNvGraphicFramePr>
            <a:graphicFrameLocks noChangeAspect="1"/>
          </p:cNvGraphicFramePr>
          <p:nvPr/>
        </p:nvGraphicFramePr>
        <p:xfrm>
          <a:off x="-149225" y="-50800"/>
          <a:ext cx="9344025" cy="6959600"/>
        </p:xfrm>
        <a:graphic>
          <a:graphicData uri="http://schemas.openxmlformats.org/presentationml/2006/ole">
            <p:oleObj spid="_x0000_s1028" r:id="rId4" imgW="9339881" imgH="695613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Диаграмма 3"/>
          <p:cNvGraphicFramePr>
            <a:graphicFrameLocks noGrp="1"/>
          </p:cNvGraphicFramePr>
          <p:nvPr>
            <p:ph idx="1"/>
          </p:nvPr>
        </p:nvGraphicFramePr>
        <p:xfrm>
          <a:off x="285720" y="285728"/>
          <a:ext cx="8501122" cy="6215085"/>
        </p:xfrm>
        <a:graphic>
          <a:graphicData uri="http://schemas.openxmlformats.org/presentationml/2006/ole">
            <p:oleObj spid="_x0000_s2053" r:id="rId4" imgW="8407113" imgH="6352583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2"/>
          <p:cNvGraphicFramePr>
            <a:graphicFrameLocks noGrp="1"/>
          </p:cNvGraphicFramePr>
          <p:nvPr>
            <p:ph idx="4294967295"/>
          </p:nvPr>
        </p:nvGraphicFramePr>
        <p:xfrm>
          <a:off x="457200" y="685800"/>
          <a:ext cx="8229600" cy="5592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229600" cy="480060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2771" name="WordArt 6"/>
          <p:cNvSpPr>
            <a:spLocks noChangeArrowheads="1" noChangeShapeType="1" noTextEdit="1"/>
          </p:cNvSpPr>
          <p:nvPr/>
        </p:nvSpPr>
        <p:spPr bwMode="auto">
          <a:xfrm>
            <a:off x="714348" y="2285992"/>
            <a:ext cx="7935912" cy="26844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>
                    <a:lumMod val="25000"/>
                  </a:schemeClr>
                </a:solidFill>
                <a:latin typeface="Impact"/>
              </a:rPr>
              <a:t>Благодарим за 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333</TotalTime>
  <Words>436</Words>
  <Application>Microsoft Office PowerPoint</Application>
  <PresentationFormat>Экран (4:3)</PresentationFormat>
  <Paragraphs>53</Paragraphs>
  <Slides>9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Открытая</vt:lpstr>
      <vt:lpstr>Лист Microsoft Office Excel 97-2003</vt:lpstr>
      <vt:lpstr>МАСТЕР-КЛАСС  «Формирование личностной саморегуляции в процессе обучения детей в начальной школе»   КРУГЛЫЙ СТОЛ «Школьные трудности как комплексная психолого-педагогическая проблема» </vt:lpstr>
      <vt:lpstr>  Содержание деятельности  </vt:lpstr>
      <vt:lpstr>Слайд 3</vt:lpstr>
      <vt:lpstr>МОНИТОРИНГ </vt:lpstr>
      <vt:lpstr>Слайд 5</vt:lpstr>
      <vt:lpstr>Слайд 6</vt:lpstr>
      <vt:lpstr>Слайд 7</vt:lpstr>
      <vt:lpstr>Слайд 8</vt:lpstr>
      <vt:lpstr>Слайд 9</vt:lpstr>
    </vt:vector>
  </TitlesOfParts>
  <Company>МОУ "СОШ 38"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Психолог</cp:lastModifiedBy>
  <cp:revision>115</cp:revision>
  <dcterms:created xsi:type="dcterms:W3CDTF">2012-12-05T03:10:11Z</dcterms:created>
  <dcterms:modified xsi:type="dcterms:W3CDTF">2014-05-13T03:19:59Z</dcterms:modified>
</cp:coreProperties>
</file>