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0" r:id="rId2"/>
    <p:sldId id="261" r:id="rId3"/>
    <p:sldId id="256" r:id="rId4"/>
    <p:sldId id="257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22E5A7D-EA97-4780-AD56-4ACFC1C38236}">
          <p14:sldIdLst>
            <p14:sldId id="260"/>
            <p14:sldId id="261"/>
            <p14:sldId id="256"/>
            <p14:sldId id="257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D3DB0-B45A-436F-A799-AF88F9556E3E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BF76D-5EAE-4C88-ADAF-953A85DCB5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70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настоящее время продолжает расти количество детей, имеющих проблемы в обучении. Ученые отмечают, что тенденции к увеличению количества детей  с трудностями в усвоении школьной программы сохраняется. Одними из причин этих проблем являются нарушения звуковой стороны речи, чтения и письма.</a:t>
            </a:r>
          </a:p>
          <a:p>
            <a:r>
              <a:rPr lang="ru-RU" dirty="0" smtClean="0"/>
              <a:t>Кроме того, дети с системными нарушениями речи имеют ряд психологических особенностей,</a:t>
            </a:r>
            <a:r>
              <a:rPr lang="ru-RU" baseline="0" dirty="0" smtClean="0"/>
              <a:t> которые не позволяют им в достаточной мере овладевать школьными знаниями. Одна из этих особенностей – недостаточная </a:t>
            </a:r>
            <a:r>
              <a:rPr lang="ru-RU" baseline="0" dirty="0" err="1" smtClean="0"/>
              <a:t>сформированность</a:t>
            </a:r>
            <a:r>
              <a:rPr lang="ru-RU" baseline="0" dirty="0" smtClean="0"/>
              <a:t> навыка самоконтроля. Около 90% учеников, занимающихся в логопедическом кабинете, имеют недостаточно сформированные навыки самоконтроля.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BF76D-5EAE-4C88-ADAF-953A85DCB55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097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 формирования самоконтроля на логопедических занятиях:</a:t>
            </a:r>
          </a:p>
          <a:p>
            <a:r>
              <a:rPr lang="ru-RU" dirty="0" smtClean="0"/>
              <a:t>Реализация практических аспектов формирования самоконтроля, повышение эффективности, оптимизация и </a:t>
            </a:r>
            <a:r>
              <a:rPr lang="ru-RU" dirty="0" err="1" smtClean="0"/>
              <a:t>интенсификафия</a:t>
            </a:r>
            <a:r>
              <a:rPr lang="ru-RU" dirty="0" smtClean="0"/>
              <a:t> коррекционно-логопедического воздействия.</a:t>
            </a:r>
          </a:p>
          <a:p>
            <a:r>
              <a:rPr lang="ru-RU" dirty="0" smtClean="0"/>
              <a:t>ЗАДАЧИ ПРИ КОРРЕКЦИИ РЕЧЕВЫХ НАРУШЕНИЙ:</a:t>
            </a:r>
          </a:p>
          <a:p>
            <a:r>
              <a:rPr lang="ru-RU" dirty="0" smtClean="0"/>
              <a:t>ИСПОЛЬЗОВАНИЕ АДЕКВАТНЫХ КОРРЕКЦИОННЫХ ПРОГРАММ;</a:t>
            </a:r>
          </a:p>
          <a:p>
            <a:r>
              <a:rPr lang="ru-RU" dirty="0" smtClean="0"/>
              <a:t>КОМПЛЕКСНЫЙ ПОДХОД;</a:t>
            </a:r>
          </a:p>
          <a:p>
            <a:r>
              <a:rPr lang="ru-RU" dirty="0" smtClean="0"/>
              <a:t>ФОРМИРОВАНИЕ САМОКОНТРОЛЯ.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BF76D-5EAE-4C88-ADAF-953A85DCB55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97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Цель обследования: выявление у детей нарушений в устной и письменной речи.</a:t>
            </a:r>
          </a:p>
          <a:p>
            <a:r>
              <a:rPr lang="ru-RU" baseline="0" dirty="0" smtClean="0"/>
              <a:t>Логопедическое обследование будет строиться по разному ,в зависимости от возрастной группы.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BF76D-5EAE-4C88-ADAF-953A85DCB55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85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4745C4-3735-489F-9B5A-83847B2FAF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B428FA-8248-4407-A671-B067EFB0EE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75456"/>
            <a:ext cx="8229600" cy="316835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Формирование самоконтроля у младших школьников с речевыми нарушениями: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/>
              <a:t>При коррекции звукопроизношения;</a:t>
            </a:r>
          </a:p>
          <a:p>
            <a:r>
              <a:rPr lang="ru-RU" sz="3600" b="1" dirty="0" smtClean="0"/>
              <a:t>При коррекции нарушений чтения и письма.</a:t>
            </a:r>
          </a:p>
          <a:p>
            <a:pPr>
              <a:buFont typeface="Wingdings" pitchFamily="2" charset="2"/>
              <a:buChar char="Ø"/>
            </a:pPr>
            <a:endParaRPr lang="ru-RU" sz="36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1800" i="1" dirty="0" smtClean="0"/>
              <a:t>Учитель-логопед МБОУ «СШ № 38»</a:t>
            </a:r>
          </a:p>
          <a:p>
            <a:pPr marL="0" indent="0" algn="ctr">
              <a:buNone/>
            </a:pPr>
            <a:r>
              <a:rPr lang="ru-RU" sz="1800" i="1" dirty="0" err="1" smtClean="0"/>
              <a:t>Л.Н.Колодий</a:t>
            </a:r>
            <a:endParaRPr lang="ru-RU" sz="18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286000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024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Диагностика нарушения чтения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/>
              <a:t>начинается с исследования, проводимого по альбому оптических проб, разработанных сотрудниками кафедры логопедии РГПУ им. Герцена и включающего в себя:</a:t>
            </a:r>
          </a:p>
          <a:p>
            <a:r>
              <a:rPr lang="ru-RU" dirty="0" smtClean="0"/>
              <a:t>- </a:t>
            </a:r>
            <a:r>
              <a:rPr lang="ru-RU" dirty="0"/>
              <a:t>знание букв (печатных и рукописных);</a:t>
            </a:r>
          </a:p>
          <a:p>
            <a:r>
              <a:rPr lang="ru-RU" dirty="0"/>
              <a:t>- узнавание букв в усложнённых условиях: недописанных, изображённых пунктиром, неправильно размещённых в пространстве, написанных разными</a:t>
            </a:r>
          </a:p>
          <a:p>
            <a:r>
              <a:rPr lang="ru-RU" dirty="0"/>
              <a:t>шрифтами, изображённых зеркально, «зашумлённых» и т.п.;</a:t>
            </a:r>
          </a:p>
          <a:p>
            <a:r>
              <a:rPr lang="ru-RU" dirty="0"/>
              <a:t>- узнавание букв, наложенных друг на друга (по типу фигур </a:t>
            </a:r>
            <a:r>
              <a:rPr lang="ru-RU" dirty="0" err="1"/>
              <a:t>Попельрейтера</a:t>
            </a:r>
            <a:r>
              <a:rPr lang="ru-RU" dirty="0"/>
              <a:t>);</a:t>
            </a:r>
          </a:p>
          <a:p>
            <a:r>
              <a:rPr lang="ru-RU" dirty="0"/>
              <a:t>- узнавание сходных по начертанию букв, данных попарно или в </a:t>
            </a:r>
            <a:r>
              <a:rPr lang="ru-RU" dirty="0" smtClean="0"/>
              <a:t>буквенном ряду</a:t>
            </a:r>
            <a:r>
              <a:rPr lang="ru-RU" dirty="0"/>
              <a:t>;</a:t>
            </a:r>
          </a:p>
          <a:p>
            <a:r>
              <a:rPr lang="ru-RU" dirty="0"/>
              <a:t>- конструирование букв из отдельных элементов.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5929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2304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Логопедом  была адаптирована программа сопровождения учащихся с нарушениями письменной речи </a:t>
            </a:r>
            <a:r>
              <a:rPr lang="ru-RU" sz="2800" b="1" dirty="0" err="1"/>
              <a:t>Меттус</a:t>
            </a:r>
            <a:r>
              <a:rPr lang="ru-RU" sz="2800" b="1" dirty="0"/>
              <a:t> Е.В., Литвина А.В., </a:t>
            </a:r>
            <a:r>
              <a:rPr lang="ru-RU" sz="2800" b="1" dirty="0" err="1"/>
              <a:t>Турта</a:t>
            </a:r>
            <a:r>
              <a:rPr lang="ru-RU" sz="2800" b="1" dirty="0"/>
              <a:t> О.С., </a:t>
            </a:r>
            <a:r>
              <a:rPr lang="ru-RU" sz="2800" b="1" dirty="0" err="1"/>
              <a:t>Бурина</a:t>
            </a:r>
            <a:r>
              <a:rPr lang="ru-RU" sz="2800" b="1" dirty="0"/>
              <a:t> Е.Д.. Речевые нарушения почти всегда сопровождаются  нарушениями в формировании познавательных, </a:t>
            </a:r>
            <a:r>
              <a:rPr lang="ru-RU" sz="2800" b="1" dirty="0" err="1"/>
              <a:t>общеучебных</a:t>
            </a:r>
            <a:r>
              <a:rPr lang="ru-RU" sz="2800" b="1" dirty="0"/>
              <a:t> и коммуникативных навыков.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pPr algn="just"/>
            <a:r>
              <a:rPr lang="ru-RU" sz="2800" u="sng" dirty="0" smtClean="0"/>
              <a:t>Цель </a:t>
            </a:r>
            <a:r>
              <a:rPr lang="ru-RU" sz="2800" u="sng" dirty="0"/>
              <a:t>программы сопровождения учащихся с нарушениями письменной речи </a:t>
            </a:r>
            <a:r>
              <a:rPr lang="ru-RU" sz="2800" dirty="0"/>
              <a:t>- формирование у детей коммуникативных навыков, навыков учебной деятельности и правильного распределения времени, планирования своих действий и самоконтроля.</a:t>
            </a:r>
          </a:p>
        </p:txBody>
      </p:sp>
    </p:spTree>
    <p:extLst>
      <p:ext uri="{BB962C8B-B14F-4D97-AF65-F5344CB8AC3E}">
        <p14:creationId xmlns:p14="http://schemas.microsoft.com/office/powerpoint/2010/main" val="221412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в программе выделяются шесть модулей, упражнения из которых можно использовать на логопедических занятиях.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759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    Умение правильно воспринимать словесную или письменную инструкцию.</a:t>
            </a:r>
          </a:p>
          <a:p>
            <a:r>
              <a:rPr lang="ru-RU" dirty="0"/>
              <a:t>2.     Умение планировать действия по выполнению задания.</a:t>
            </a:r>
          </a:p>
          <a:p>
            <a:r>
              <a:rPr lang="ru-RU" dirty="0"/>
              <a:t>3.     Умение самостоятельно оценивать результаты своей деятельности.</a:t>
            </a:r>
          </a:p>
          <a:p>
            <a:r>
              <a:rPr lang="ru-RU" dirty="0"/>
              <a:t>4.     Умение произвольно управлять своим вниманием и темпом деятельности.</a:t>
            </a:r>
          </a:p>
          <a:p>
            <a:r>
              <a:rPr lang="ru-RU" dirty="0"/>
              <a:t>5.     Умение общаться в учебной ситуации.</a:t>
            </a:r>
          </a:p>
          <a:p>
            <a:r>
              <a:rPr lang="ru-RU" dirty="0"/>
              <a:t>6.     Умение осуществлять итоговый самоконтроль.</a:t>
            </a:r>
          </a:p>
        </p:txBody>
      </p:sp>
    </p:spTree>
    <p:extLst>
      <p:ext uri="{BB962C8B-B14F-4D97-AF65-F5344CB8AC3E}">
        <p14:creationId xmlns:p14="http://schemas.microsoft.com/office/powerpoint/2010/main" val="194817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u="sng" dirty="0" smtClean="0"/>
              <a:t>Цель формирования самоконтроля на логопедических занятиях:</a:t>
            </a:r>
            <a:endParaRPr lang="ru-RU" sz="40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Реализация практических аспектов формирования самоконтроля, повышение эффективности, оптимизация и </a:t>
            </a:r>
            <a:r>
              <a:rPr lang="ru-RU" sz="2800" dirty="0" err="1" smtClean="0"/>
              <a:t>интенсификафия</a:t>
            </a:r>
            <a:r>
              <a:rPr lang="ru-RU" sz="2800" dirty="0" smtClean="0"/>
              <a:t> коррекционно-логопедического воздействия.</a:t>
            </a:r>
          </a:p>
          <a:p>
            <a:pPr marL="0" indent="0" algn="ctr">
              <a:buNone/>
            </a:pPr>
            <a:r>
              <a:rPr lang="ru-RU" i="1" u="sng" dirty="0">
                <a:solidFill>
                  <a:srgbClr val="7030A0"/>
                </a:solidFill>
              </a:rPr>
              <a:t>ЗАДАЧИ ПРИ КОРРЕКЦИИ РЕЧЕВЫХ НАРУШЕНИЙ:</a:t>
            </a:r>
          </a:p>
          <a:p>
            <a:r>
              <a:rPr lang="ru-RU" dirty="0"/>
              <a:t>ИСПОЛЬЗОВАНИЕ АДЕКВАТНЫХ КОРРЕКЦИОННЫХ ПРОГРАММ;</a:t>
            </a:r>
          </a:p>
          <a:p>
            <a:r>
              <a:rPr lang="ru-RU" dirty="0"/>
              <a:t>КОМПЛЕКСНЫЙ ПОДХОД;</a:t>
            </a:r>
          </a:p>
          <a:p>
            <a:r>
              <a:rPr lang="ru-RU" dirty="0"/>
              <a:t>ФОРМИРОВАНИЕ САМОКОНТРОЛЯ.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725144"/>
            <a:ext cx="2181778" cy="158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78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ЭТАПЫ ОБСЛЕДОВАНИЯ: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2344224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3200" dirty="0" smtClean="0"/>
              <a:t>ОРИЕНТИРОВОЧНЫЙ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3200" dirty="0" smtClean="0"/>
              <a:t>ДИАГНОСТИЧЕСКИЙ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3200" dirty="0" smtClean="0"/>
              <a:t>АНАЛИТИЧЕСКИЙ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3200" dirty="0" smtClean="0"/>
              <a:t>ПРОГНОСТИЧЕСКИЙ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3200" dirty="0" smtClean="0"/>
              <a:t>ИНФОРМИРОВАНИЕ РОДИТЕЛЕЙ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80928"/>
            <a:ext cx="30480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11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u="sng" dirty="0" smtClean="0"/>
              <a:t>Методики обследования речи детей</a:t>
            </a:r>
            <a:endParaRPr lang="ru-RU" sz="40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/>
              <a:t>Устная речь:</a:t>
            </a:r>
          </a:p>
          <a:p>
            <a:pPr marL="0" indent="0">
              <a:buNone/>
            </a:pPr>
            <a:r>
              <a:rPr lang="ru-RU" i="1" dirty="0" smtClean="0"/>
              <a:t>1.Г.А. Волкова «Методика психолого-логопедического обследования детей с нарушениями речи».</a:t>
            </a:r>
          </a:p>
          <a:p>
            <a:pPr marL="0" indent="0">
              <a:buNone/>
            </a:pPr>
            <a:r>
              <a:rPr lang="ru-RU" i="1" dirty="0" smtClean="0"/>
              <a:t>2. О. Б. Иншакова « Альбом для логопеда».</a:t>
            </a:r>
          </a:p>
          <a:p>
            <a:pPr marL="0" indent="0">
              <a:buNone/>
            </a:pPr>
            <a:r>
              <a:rPr lang="ru-RU" i="1" dirty="0"/>
              <a:t>3. С.Д. </a:t>
            </a:r>
            <a:r>
              <a:rPr lang="ru-RU" i="1" dirty="0" err="1" smtClean="0"/>
              <a:t>Забрамная</a:t>
            </a:r>
            <a:r>
              <a:rPr lang="ru-RU" i="1" dirty="0" smtClean="0"/>
              <a:t>, </a:t>
            </a:r>
            <a:r>
              <a:rPr lang="ru-RU" i="1" dirty="0"/>
              <a:t>О.В. Боровик "Практический материал для проведения психолого-педагогического обследования детей" 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4. Р.А. Кирьянова «Диагностический материал психолого-логопедического обследования детей с нарушениями речи».</a:t>
            </a:r>
          </a:p>
          <a:p>
            <a:pPr marL="0" indent="0">
              <a:buNone/>
            </a:pPr>
            <a:r>
              <a:rPr lang="ru-RU" i="1" dirty="0" smtClean="0"/>
              <a:t>5. В.С. Володина «Альбом по развитию речи»</a:t>
            </a:r>
          </a:p>
          <a:p>
            <a:pPr marL="0" indent="0">
              <a:buNone/>
            </a:pPr>
            <a:r>
              <a:rPr lang="ru-RU" i="1" dirty="0" smtClean="0"/>
              <a:t>6. О.И. Лазаренко «Диагностика и коррекция выразительности речи детей».</a:t>
            </a:r>
          </a:p>
          <a:p>
            <a:pPr marL="0" indent="0">
              <a:buNone/>
            </a:pPr>
            <a:r>
              <a:rPr lang="en-US" i="1" dirty="0" smtClean="0"/>
              <a:t>7</a:t>
            </a:r>
            <a:r>
              <a:rPr lang="ru-RU" i="1" dirty="0" smtClean="0"/>
              <a:t>. В.В. Коноваленко, С.В. Коноваленко «Экспресс-обследование звукопроизношения; фонематического слуха и готовности к звуковому анализу».</a:t>
            </a:r>
          </a:p>
          <a:p>
            <a:pPr marL="0" indent="0">
              <a:buNone/>
            </a:pPr>
            <a:r>
              <a:rPr lang="ru-RU" i="1" dirty="0" smtClean="0"/>
              <a:t>8.</a:t>
            </a:r>
            <a:r>
              <a:rPr lang="en-US" i="1" dirty="0" smtClean="0"/>
              <a:t> </a:t>
            </a:r>
            <a:r>
              <a:rPr lang="ru-RU" i="1" dirty="0" smtClean="0"/>
              <a:t>И.А</a:t>
            </a:r>
            <a:r>
              <a:rPr lang="ru-RU" i="1" dirty="0"/>
              <a:t>. Смирнова  Логопедический альбом для обследования звукопроизношения, фонетико-фонематической системы речи, лексико-грамматического строя и связной речи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9. </a:t>
            </a:r>
            <a:r>
              <a:rPr lang="ru-RU" i="1" dirty="0" err="1" smtClean="0"/>
              <a:t>А.Я.Малярук</a:t>
            </a:r>
            <a:r>
              <a:rPr lang="ru-RU" i="1" dirty="0" smtClean="0"/>
              <a:t> «Обследование речи детей»</a:t>
            </a:r>
          </a:p>
          <a:p>
            <a:pPr marL="0" indent="0">
              <a:buNone/>
            </a:pPr>
            <a:endParaRPr lang="ru-RU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138876"/>
            <a:ext cx="1115616" cy="1498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27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/>
              <a:t>Методики обследования речи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</a:rPr>
              <a:t>Письменная речь: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i="1" dirty="0" smtClean="0"/>
              <a:t>. О.И. Азова «Диагностика и коррекция письменной речи у младших школьников».</a:t>
            </a:r>
          </a:p>
          <a:p>
            <a:pPr marL="0" indent="0">
              <a:buNone/>
            </a:pPr>
            <a:r>
              <a:rPr lang="en-US" i="1" dirty="0" smtClean="0"/>
              <a:t>2</a:t>
            </a:r>
            <a:r>
              <a:rPr lang="ru-RU" i="1" dirty="0" smtClean="0"/>
              <a:t>. В.И. Городилова, М.З. Кудрявцева « Обследование </a:t>
            </a:r>
            <a:r>
              <a:rPr lang="ru-RU" i="1" dirty="0"/>
              <a:t>д</a:t>
            </a:r>
            <a:r>
              <a:rPr lang="ru-RU" i="1" dirty="0" smtClean="0"/>
              <a:t>етей с недостатками чтения и письма»</a:t>
            </a:r>
          </a:p>
          <a:p>
            <a:pPr marL="0" indent="0">
              <a:buNone/>
            </a:pPr>
            <a:r>
              <a:rPr lang="ru-RU" i="1" dirty="0"/>
              <a:t>3</a:t>
            </a:r>
            <a:r>
              <a:rPr lang="ru-RU" i="1" dirty="0" smtClean="0"/>
              <a:t>. Т.П. Бессонова, </a:t>
            </a:r>
            <a:r>
              <a:rPr lang="ru-RU" i="1" dirty="0" err="1" smtClean="0"/>
              <a:t>О.Е.Грибова</a:t>
            </a:r>
            <a:r>
              <a:rPr lang="ru-RU" i="1" dirty="0" smtClean="0"/>
              <a:t> «Дидактический материал по обследованию речи детей».</a:t>
            </a:r>
          </a:p>
          <a:p>
            <a:pPr marL="0" indent="0">
              <a:buNone/>
            </a:pPr>
            <a:r>
              <a:rPr lang="ru-RU" i="1" dirty="0"/>
              <a:t>4</a:t>
            </a:r>
            <a:r>
              <a:rPr lang="ru-RU" i="1" dirty="0" smtClean="0"/>
              <a:t>. Г.В. Чиркина «Методы обследования речи детей».</a:t>
            </a:r>
          </a:p>
          <a:p>
            <a:pPr marL="0" indent="0">
              <a:buNone/>
            </a:pPr>
            <a:r>
              <a:rPr lang="ru-RU" i="1" dirty="0"/>
              <a:t>5</a:t>
            </a:r>
            <a:r>
              <a:rPr lang="ru-RU" i="1" dirty="0" smtClean="0"/>
              <a:t>. А.В. Семенович «Нейропсихологическая диагностика и коррекция в детском возрасте».</a:t>
            </a:r>
          </a:p>
          <a:p>
            <a:pPr marL="0" indent="0">
              <a:buNone/>
            </a:pPr>
            <a:r>
              <a:rPr lang="ru-RU" i="1" dirty="0"/>
              <a:t>6. И.А. Смирнова </a:t>
            </a:r>
            <a:r>
              <a:rPr lang="ru-RU" i="1" dirty="0" smtClean="0"/>
              <a:t>«</a:t>
            </a:r>
            <a:r>
              <a:rPr lang="ru-RU" i="1" dirty="0"/>
              <a:t>Л</a:t>
            </a:r>
            <a:r>
              <a:rPr lang="ru-RU" i="1" dirty="0" smtClean="0"/>
              <a:t>огопедический </a:t>
            </a:r>
            <a:r>
              <a:rPr lang="ru-RU" i="1" dirty="0"/>
              <a:t>альбом для обследования способности к чтению и письму</a:t>
            </a:r>
            <a:r>
              <a:rPr lang="ru-RU" i="1" dirty="0" smtClean="0"/>
              <a:t>».</a:t>
            </a:r>
          </a:p>
          <a:p>
            <a:pPr marL="0" indent="0">
              <a:buNone/>
            </a:pPr>
            <a:r>
              <a:rPr lang="ru-RU" i="1" dirty="0" smtClean="0"/>
              <a:t>7. </a:t>
            </a:r>
            <a:r>
              <a:rPr lang="ru-RU" i="1" dirty="0" err="1" smtClean="0"/>
              <a:t>Р.И.Лалаева</a:t>
            </a:r>
            <a:r>
              <a:rPr lang="ru-RU" i="1" dirty="0" smtClean="0"/>
              <a:t>, Л.В. </a:t>
            </a:r>
            <a:r>
              <a:rPr lang="ru-RU" i="1" dirty="0" err="1" smtClean="0"/>
              <a:t>Венедиктова</a:t>
            </a:r>
            <a:r>
              <a:rPr lang="ru-RU" i="1" dirty="0" smtClean="0"/>
              <a:t> «Дифференциальная диагностика и коррекция нарушения чтения и письма у младших школьников».</a:t>
            </a:r>
            <a:endParaRPr lang="ru-RU" i="1" dirty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761866"/>
            <a:ext cx="791468" cy="109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27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 </a:t>
            </a:r>
            <a:r>
              <a:rPr lang="en-US" b="1" dirty="0" smtClean="0"/>
              <a:t>C</a:t>
            </a:r>
            <a:r>
              <a:rPr lang="ru-RU" b="1" dirty="0" err="1" smtClean="0"/>
              <a:t>хема</a:t>
            </a:r>
            <a:r>
              <a:rPr lang="ru-RU" b="1" dirty="0" smtClean="0"/>
              <a:t> обследования  речи школьника</a:t>
            </a: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Обследование устной речи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Обследование психических процессов, оптико-пространственных представлений по показаниям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Обследование процесса письма (диктант, списывание, самостоятельное письмо)</a:t>
            </a:r>
          </a:p>
          <a:p>
            <a:pPr marL="514350" indent="-514350"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Обследование процесса чтения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08720"/>
            <a:ext cx="20431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95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Обследование устной речи: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u="sng" dirty="0" smtClean="0"/>
              <a:t>                           </a:t>
            </a:r>
            <a:r>
              <a:rPr lang="ru-RU" u="sng" dirty="0" err="1" smtClean="0"/>
              <a:t>Дизартрическая</a:t>
            </a:r>
            <a:r>
              <a:rPr lang="ru-RU" u="sng" dirty="0" smtClean="0"/>
              <a:t> проба: </a:t>
            </a:r>
            <a:r>
              <a:rPr lang="ru-RU" dirty="0" smtClean="0"/>
              <a:t>«полакать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   молочко»,  как киска. Повторить 10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раз: делать старательно,   в темпе, </a:t>
            </a:r>
          </a:p>
          <a:p>
            <a:pPr marL="0" indent="0">
              <a:buNone/>
            </a:pPr>
            <a:r>
              <a:rPr lang="ru-RU" dirty="0" smtClean="0"/>
              <a:t>                                  с широко открытым  ртом. </a:t>
            </a:r>
          </a:p>
          <a:p>
            <a:pPr marL="0" indent="0">
              <a:buNone/>
            </a:pPr>
            <a:r>
              <a:rPr lang="ru-RU" dirty="0" smtClean="0"/>
              <a:t>                            Затем высунуть язык и не двигать им.</a:t>
            </a:r>
          </a:p>
          <a:p>
            <a:pPr marL="0" indent="0">
              <a:buNone/>
            </a:pPr>
            <a:r>
              <a:rPr lang="ru-RU" dirty="0" smtClean="0"/>
              <a:t>Проявятся все </a:t>
            </a:r>
            <a:r>
              <a:rPr lang="ru-RU" dirty="0" err="1" smtClean="0"/>
              <a:t>дизартрические</a:t>
            </a:r>
            <a:r>
              <a:rPr lang="ru-RU" dirty="0"/>
              <a:t> </a:t>
            </a:r>
            <a:r>
              <a:rPr lang="ru-RU" dirty="0" smtClean="0"/>
              <a:t>особенности:</a:t>
            </a:r>
          </a:p>
          <a:p>
            <a:pPr marL="0" indent="0">
              <a:buNone/>
            </a:pPr>
            <a:r>
              <a:rPr lang="ru-RU" dirty="0" smtClean="0"/>
              <a:t>Девиация, саливация, </a:t>
            </a:r>
          </a:p>
          <a:p>
            <a:pPr marL="0" indent="0">
              <a:buNone/>
            </a:pPr>
            <a:r>
              <a:rPr lang="ru-RU" dirty="0" smtClean="0"/>
              <a:t>гиперкинезы, слабость, </a:t>
            </a:r>
          </a:p>
          <a:p>
            <a:pPr marL="0" indent="0">
              <a:buNone/>
            </a:pPr>
            <a:r>
              <a:rPr lang="ru-RU" dirty="0" err="1" smtClean="0"/>
              <a:t>спастика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223224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2232248" cy="2232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3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r>
              <a:rPr lang="ru-RU" dirty="0"/>
              <a:t>Обследование общей моторики: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21820"/>
            <a:ext cx="2232248" cy="349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2828836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«поза </a:t>
            </a:r>
            <a:r>
              <a:rPr lang="ru-RU" sz="3600" dirty="0" err="1"/>
              <a:t>Ромберга</a:t>
            </a:r>
            <a:r>
              <a:rPr lang="ru-RU" sz="3600" dirty="0"/>
              <a:t>»- одну ногу поставить </a:t>
            </a:r>
            <a:r>
              <a:rPr lang="ru-RU" sz="3600" dirty="0" err="1"/>
              <a:t>пяточкой</a:t>
            </a:r>
            <a:r>
              <a:rPr lang="ru-RU" sz="3600" dirty="0"/>
              <a:t> к </a:t>
            </a:r>
            <a:endParaRPr lang="ru-RU" sz="3600" dirty="0" smtClean="0"/>
          </a:p>
          <a:p>
            <a:r>
              <a:rPr lang="ru-RU" sz="3600" dirty="0" smtClean="0"/>
              <a:t>носочку </a:t>
            </a:r>
            <a:r>
              <a:rPr lang="ru-RU" sz="3600" dirty="0"/>
              <a:t>другой ноги, руки </a:t>
            </a:r>
            <a:r>
              <a:rPr lang="ru-RU" sz="3600" dirty="0" smtClean="0"/>
              <a:t> вытянуть вперед,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глаза закрыть и высунуть </a:t>
            </a:r>
            <a:r>
              <a:rPr lang="ru-RU" sz="3600" dirty="0" err="1"/>
              <a:t>язык,затем</a:t>
            </a:r>
            <a:r>
              <a:rPr lang="ru-RU" sz="3600" dirty="0"/>
              <a:t> поменять ноги.</a:t>
            </a:r>
          </a:p>
        </p:txBody>
      </p:sp>
    </p:spTree>
    <p:extLst>
      <p:ext uri="{BB962C8B-B14F-4D97-AF65-F5344CB8AC3E}">
        <p14:creationId xmlns:p14="http://schemas.microsoft.com/office/powerpoint/2010/main" val="352123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обследование письма включает в себя: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/>
              <a:t>1.Списывание:</a:t>
            </a:r>
          </a:p>
          <a:p>
            <a:pPr marL="0" indent="0">
              <a:buNone/>
            </a:pPr>
            <a:r>
              <a:rPr lang="ru-RU" sz="2400" dirty="0"/>
              <a:t>а)с рукописного текста;</a:t>
            </a:r>
          </a:p>
          <a:p>
            <a:pPr marL="0" indent="0">
              <a:buNone/>
            </a:pPr>
            <a:r>
              <a:rPr lang="ru-RU" sz="2400" dirty="0"/>
              <a:t>б) с печатного текста;</a:t>
            </a:r>
          </a:p>
          <a:p>
            <a:pPr marL="0" indent="0">
              <a:buNone/>
            </a:pPr>
            <a:r>
              <a:rPr lang="ru-RU" sz="2400" dirty="0"/>
              <a:t>в) осложнённое заданиями логического или грамматического характера</a:t>
            </a:r>
          </a:p>
          <a:p>
            <a:r>
              <a:rPr lang="ru-RU" dirty="0"/>
              <a:t>2. Слуховой диктант</a:t>
            </a:r>
            <a:r>
              <a:rPr lang="ru-RU" dirty="0" smtClean="0"/>
              <a:t>.</a:t>
            </a:r>
          </a:p>
          <a:p>
            <a:r>
              <a:rPr lang="ru-RU" dirty="0"/>
              <a:t>3. </a:t>
            </a:r>
            <a:r>
              <a:rPr lang="ru-RU" dirty="0" smtClean="0"/>
              <a:t>Самостоятельное </a:t>
            </a:r>
            <a:r>
              <a:rPr lang="ru-RU" dirty="0"/>
              <a:t>письмо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- дать подписи к предметным картинкам (слова);</a:t>
            </a:r>
          </a:p>
          <a:p>
            <a:pPr marL="0" indent="0">
              <a:buNone/>
            </a:pPr>
            <a:r>
              <a:rPr lang="ru-RU" dirty="0"/>
              <a:t>- дать подписи к сюжетным картинкам (предложения);</a:t>
            </a:r>
          </a:p>
          <a:p>
            <a:pPr marL="0" indent="0">
              <a:buNone/>
            </a:pPr>
            <a:r>
              <a:rPr lang="ru-RU" dirty="0"/>
              <a:t>- написание изложения либо сочинения.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778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906</Words>
  <Application>Microsoft Office PowerPoint</Application>
  <PresentationFormat>Экран (4:3)</PresentationFormat>
  <Paragraphs>98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Формирование самоконтроля у младших школьников с речевыми нарушениями:</vt:lpstr>
      <vt:lpstr>Цель формирования самоконтроля на логопедических занятиях:</vt:lpstr>
      <vt:lpstr>ЭТАПЫ ОБСЛЕДОВАНИЯ: </vt:lpstr>
      <vt:lpstr>Методики обследования речи детей</vt:lpstr>
      <vt:lpstr>Методики обследования речи детей</vt:lpstr>
      <vt:lpstr> Cхема обследования  речи школьника</vt:lpstr>
      <vt:lpstr>Обследование устной речи: </vt:lpstr>
      <vt:lpstr>Обследование общей моторики: </vt:lpstr>
      <vt:lpstr>обследование письма включает в себя:</vt:lpstr>
      <vt:lpstr>Диагностика нарушения чтения </vt:lpstr>
      <vt:lpstr>Логопедом  была адаптирована программа сопровождения учащихся с нарушениями письменной речи Меттус Е.В., Литвина А.В., Турта О.С., Бурина Е.Д.. Речевые нарушения почти всегда сопровождаются  нарушениями в формировании познавательных, общеучебных и коммуникативных навыков.</vt:lpstr>
      <vt:lpstr>в программе выделяются шесть модулей, упражнения из которых можно использовать на логопедических занятиях.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ОБСЛЕДОВАНИЯ:</dc:title>
  <dc:creator>XTreme.ws</dc:creator>
  <cp:lastModifiedBy>Lilya</cp:lastModifiedBy>
  <cp:revision>38</cp:revision>
  <dcterms:created xsi:type="dcterms:W3CDTF">2014-02-04T15:30:53Z</dcterms:created>
  <dcterms:modified xsi:type="dcterms:W3CDTF">2019-03-12T14:24:21Z</dcterms:modified>
</cp:coreProperties>
</file>